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2">
  <p:sldMasterIdLst>
    <p:sldMasterId id="2147483737" r:id="rId1"/>
  </p:sldMasterIdLst>
  <p:sldIdLst>
    <p:sldId id="264" r:id="rId2"/>
    <p:sldId id="256" r:id="rId3"/>
    <p:sldId id="257" r:id="rId4"/>
    <p:sldId id="258" r:id="rId5"/>
    <p:sldId id="265" r:id="rId6"/>
    <p:sldId id="259" r:id="rId7"/>
    <p:sldId id="268" r:id="rId8"/>
    <p:sldId id="266" r:id="rId9"/>
    <p:sldId id="262" r:id="rId10"/>
    <p:sldId id="269" r:id="rId11"/>
    <p:sldId id="270" r:id="rId12"/>
    <p:sldId id="271" r:id="rId13"/>
    <p:sldId id="267" r:id="rId14"/>
    <p:sldId id="261" r:id="rId15"/>
  </p:sldIdLst>
  <p:sldSz cx="12192000" cy="6858000"/>
  <p:notesSz cx="6858000" cy="9144000"/>
  <p:defaultTextStyle>
    <a:defPPr>
      <a:defRPr lang="pt-B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snapToGrid="0">
      <p:cViewPr varScale="1">
        <p:scale>
          <a:sx n="74" d="100"/>
          <a:sy n="74" d="100"/>
        </p:scale>
        <p:origin x="522"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Slide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pt-BR" smtClean="0"/>
              <a:t>Clique para editar o título mestre</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pt-BR" smtClean="0"/>
              <a:t>Clique para editar o estilo do subtítulo mestre</a:t>
            </a:r>
            <a:endParaRPr lang="en-US" dirty="0"/>
          </a:p>
        </p:txBody>
      </p:sp>
      <p:sp>
        <p:nvSpPr>
          <p:cNvPr id="4" name="Date Placeholder 3"/>
          <p:cNvSpPr>
            <a:spLocks noGrp="1"/>
          </p:cNvSpPr>
          <p:nvPr>
            <p:ph type="dt" sz="half" idx="10"/>
          </p:nvPr>
        </p:nvSpPr>
        <p:spPr/>
        <p:txBody>
          <a:bodyPr/>
          <a:lstStyle/>
          <a:p>
            <a:fld id="{26A1BB92-B8BF-4D7D-8560-5B0111EBB50E}" type="datetimeFigureOut">
              <a:rPr lang="pt-BR" smtClean="0"/>
              <a:t>28/03/2019</a:t>
            </a:fld>
            <a:endParaRPr lang="pt-BR"/>
          </a:p>
        </p:txBody>
      </p:sp>
      <p:sp>
        <p:nvSpPr>
          <p:cNvPr id="5" name="Footer Placeholder 4"/>
          <p:cNvSpPr>
            <a:spLocks noGrp="1"/>
          </p:cNvSpPr>
          <p:nvPr>
            <p:ph type="ftr" sz="quarter" idx="11"/>
          </p:nvPr>
        </p:nvSpPr>
        <p:spPr/>
        <p:txBody>
          <a:bodyPr/>
          <a:lstStyle/>
          <a:p>
            <a:endParaRPr lang="pt-BR"/>
          </a:p>
        </p:txBody>
      </p:sp>
      <p:sp>
        <p:nvSpPr>
          <p:cNvPr id="6" name="Slide Number Placeholder 5"/>
          <p:cNvSpPr>
            <a:spLocks noGrp="1"/>
          </p:cNvSpPr>
          <p:nvPr>
            <p:ph type="sldNum" sz="quarter" idx="12"/>
          </p:nvPr>
        </p:nvSpPr>
        <p:spPr/>
        <p:txBody>
          <a:bodyPr/>
          <a:lstStyle/>
          <a:p>
            <a:fld id="{55920433-BE40-4543-856B-E8BC100FB5CE}" type="slidenum">
              <a:rPr lang="pt-BR" smtClean="0"/>
              <a:t>‹nº›</a:t>
            </a:fld>
            <a:endParaRPr lang="pt-BR"/>
          </a:p>
        </p:txBody>
      </p:sp>
    </p:spTree>
    <p:extLst>
      <p:ext uri="{BB962C8B-B14F-4D97-AF65-F5344CB8AC3E}">
        <p14:creationId xmlns:p14="http://schemas.microsoft.com/office/powerpoint/2010/main" val="253671914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e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smtClean="0"/>
              <a:t>Clique para editar o título mestre</a:t>
            </a:r>
            <a:endParaRPr lang="en-US" dirty="0"/>
          </a:p>
        </p:txBody>
      </p:sp>
      <p:sp>
        <p:nvSpPr>
          <p:cNvPr id="3" name="Vertical Text Placeholder 2"/>
          <p:cNvSpPr>
            <a:spLocks noGrp="1"/>
          </p:cNvSpPr>
          <p:nvPr>
            <p:ph type="body" orient="vert" idx="1"/>
          </p:nvPr>
        </p:nvSpPr>
        <p:spPr/>
        <p:txBody>
          <a:bodyPr vert="eaVert"/>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Date Placeholder 3"/>
          <p:cNvSpPr>
            <a:spLocks noGrp="1"/>
          </p:cNvSpPr>
          <p:nvPr>
            <p:ph type="dt" sz="half" idx="10"/>
          </p:nvPr>
        </p:nvSpPr>
        <p:spPr/>
        <p:txBody>
          <a:bodyPr/>
          <a:lstStyle/>
          <a:p>
            <a:fld id="{26A1BB92-B8BF-4D7D-8560-5B0111EBB50E}" type="datetimeFigureOut">
              <a:rPr lang="pt-BR" smtClean="0"/>
              <a:t>28/03/2019</a:t>
            </a:fld>
            <a:endParaRPr lang="pt-BR"/>
          </a:p>
        </p:txBody>
      </p:sp>
      <p:sp>
        <p:nvSpPr>
          <p:cNvPr id="5" name="Footer Placeholder 4"/>
          <p:cNvSpPr>
            <a:spLocks noGrp="1"/>
          </p:cNvSpPr>
          <p:nvPr>
            <p:ph type="ftr" sz="quarter" idx="11"/>
          </p:nvPr>
        </p:nvSpPr>
        <p:spPr/>
        <p:txBody>
          <a:bodyPr/>
          <a:lstStyle/>
          <a:p>
            <a:endParaRPr lang="pt-BR"/>
          </a:p>
        </p:txBody>
      </p:sp>
      <p:sp>
        <p:nvSpPr>
          <p:cNvPr id="6" name="Slide Number Placeholder 5"/>
          <p:cNvSpPr>
            <a:spLocks noGrp="1"/>
          </p:cNvSpPr>
          <p:nvPr>
            <p:ph type="sldNum" sz="quarter" idx="12"/>
          </p:nvPr>
        </p:nvSpPr>
        <p:spPr/>
        <p:txBody>
          <a:bodyPr/>
          <a:lstStyle/>
          <a:p>
            <a:fld id="{55920433-BE40-4543-856B-E8BC100FB5CE}" type="slidenum">
              <a:rPr lang="pt-BR" smtClean="0"/>
              <a:t>‹nº›</a:t>
            </a:fld>
            <a:endParaRPr lang="pt-BR"/>
          </a:p>
        </p:txBody>
      </p:sp>
    </p:spTree>
    <p:extLst>
      <p:ext uri="{BB962C8B-B14F-4D97-AF65-F5344CB8AC3E}">
        <p14:creationId xmlns:p14="http://schemas.microsoft.com/office/powerpoint/2010/main" val="106936989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e texto verticais">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pt-BR" smtClean="0"/>
              <a:t>Clique para editar o título mestre</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Date Placeholder 3"/>
          <p:cNvSpPr>
            <a:spLocks noGrp="1"/>
          </p:cNvSpPr>
          <p:nvPr>
            <p:ph type="dt" sz="half" idx="10"/>
          </p:nvPr>
        </p:nvSpPr>
        <p:spPr/>
        <p:txBody>
          <a:bodyPr/>
          <a:lstStyle/>
          <a:p>
            <a:fld id="{26A1BB92-B8BF-4D7D-8560-5B0111EBB50E}" type="datetimeFigureOut">
              <a:rPr lang="pt-BR" smtClean="0"/>
              <a:t>28/03/2019</a:t>
            </a:fld>
            <a:endParaRPr lang="pt-BR"/>
          </a:p>
        </p:txBody>
      </p:sp>
      <p:sp>
        <p:nvSpPr>
          <p:cNvPr id="5" name="Footer Placeholder 4"/>
          <p:cNvSpPr>
            <a:spLocks noGrp="1"/>
          </p:cNvSpPr>
          <p:nvPr>
            <p:ph type="ftr" sz="quarter" idx="11"/>
          </p:nvPr>
        </p:nvSpPr>
        <p:spPr/>
        <p:txBody>
          <a:bodyPr/>
          <a:lstStyle/>
          <a:p>
            <a:endParaRPr lang="pt-BR"/>
          </a:p>
        </p:txBody>
      </p:sp>
      <p:sp>
        <p:nvSpPr>
          <p:cNvPr id="6" name="Slide Number Placeholder 5"/>
          <p:cNvSpPr>
            <a:spLocks noGrp="1"/>
          </p:cNvSpPr>
          <p:nvPr>
            <p:ph type="sldNum" sz="quarter" idx="12"/>
          </p:nvPr>
        </p:nvSpPr>
        <p:spPr/>
        <p:txBody>
          <a:bodyPr/>
          <a:lstStyle/>
          <a:p>
            <a:fld id="{55920433-BE40-4543-856B-E8BC100FB5CE}" type="slidenum">
              <a:rPr lang="pt-BR" smtClean="0"/>
              <a:t>‹nº›</a:t>
            </a:fld>
            <a:endParaRPr lang="pt-BR"/>
          </a:p>
        </p:txBody>
      </p:sp>
    </p:spTree>
    <p:extLst>
      <p:ext uri="{BB962C8B-B14F-4D97-AF65-F5344CB8AC3E}">
        <p14:creationId xmlns:p14="http://schemas.microsoft.com/office/powerpoint/2010/main" val="394697052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e conteúd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smtClean="0"/>
              <a:t>Clique para editar o título mestre</a:t>
            </a:r>
            <a:endParaRPr lang="en-US" dirty="0"/>
          </a:p>
        </p:txBody>
      </p:sp>
      <p:sp>
        <p:nvSpPr>
          <p:cNvPr id="3" name="Content Placeholder 2"/>
          <p:cNvSpPr>
            <a:spLocks noGrp="1"/>
          </p:cNvSpPr>
          <p:nvPr>
            <p:ph idx="1"/>
          </p:nvPr>
        </p:nvSpPr>
        <p:spPr/>
        <p:txBody>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Date Placeholder 3"/>
          <p:cNvSpPr>
            <a:spLocks noGrp="1"/>
          </p:cNvSpPr>
          <p:nvPr>
            <p:ph type="dt" sz="half" idx="10"/>
          </p:nvPr>
        </p:nvSpPr>
        <p:spPr/>
        <p:txBody>
          <a:bodyPr/>
          <a:lstStyle/>
          <a:p>
            <a:fld id="{26A1BB92-B8BF-4D7D-8560-5B0111EBB50E}" type="datetimeFigureOut">
              <a:rPr lang="pt-BR" smtClean="0"/>
              <a:t>28/03/2019</a:t>
            </a:fld>
            <a:endParaRPr lang="pt-BR"/>
          </a:p>
        </p:txBody>
      </p:sp>
      <p:sp>
        <p:nvSpPr>
          <p:cNvPr id="5" name="Footer Placeholder 4"/>
          <p:cNvSpPr>
            <a:spLocks noGrp="1"/>
          </p:cNvSpPr>
          <p:nvPr>
            <p:ph type="ftr" sz="quarter" idx="11"/>
          </p:nvPr>
        </p:nvSpPr>
        <p:spPr/>
        <p:txBody>
          <a:bodyPr/>
          <a:lstStyle/>
          <a:p>
            <a:endParaRPr lang="pt-BR"/>
          </a:p>
        </p:txBody>
      </p:sp>
      <p:sp>
        <p:nvSpPr>
          <p:cNvPr id="6" name="Slide Number Placeholder 5"/>
          <p:cNvSpPr>
            <a:spLocks noGrp="1"/>
          </p:cNvSpPr>
          <p:nvPr>
            <p:ph type="sldNum" sz="quarter" idx="12"/>
          </p:nvPr>
        </p:nvSpPr>
        <p:spPr/>
        <p:txBody>
          <a:bodyPr/>
          <a:lstStyle/>
          <a:p>
            <a:fld id="{55920433-BE40-4543-856B-E8BC100FB5CE}" type="slidenum">
              <a:rPr lang="pt-BR" smtClean="0"/>
              <a:t>‹nº›</a:t>
            </a:fld>
            <a:endParaRPr lang="pt-BR"/>
          </a:p>
        </p:txBody>
      </p:sp>
    </p:spTree>
    <p:extLst>
      <p:ext uri="{BB962C8B-B14F-4D97-AF65-F5344CB8AC3E}">
        <p14:creationId xmlns:p14="http://schemas.microsoft.com/office/powerpoint/2010/main" val="41700859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Cabeçalho da Seção">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pt-BR" smtClean="0"/>
              <a:t>Clique para editar o título mestre</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pt-BR" smtClean="0"/>
              <a:t>Clique para editar o texto mestre</a:t>
            </a:r>
          </a:p>
        </p:txBody>
      </p:sp>
      <p:sp>
        <p:nvSpPr>
          <p:cNvPr id="4" name="Date Placeholder 3"/>
          <p:cNvSpPr>
            <a:spLocks noGrp="1"/>
          </p:cNvSpPr>
          <p:nvPr>
            <p:ph type="dt" sz="half" idx="10"/>
          </p:nvPr>
        </p:nvSpPr>
        <p:spPr/>
        <p:txBody>
          <a:bodyPr/>
          <a:lstStyle/>
          <a:p>
            <a:fld id="{26A1BB92-B8BF-4D7D-8560-5B0111EBB50E}" type="datetimeFigureOut">
              <a:rPr lang="pt-BR" smtClean="0"/>
              <a:t>28/03/2019</a:t>
            </a:fld>
            <a:endParaRPr lang="pt-BR"/>
          </a:p>
        </p:txBody>
      </p:sp>
      <p:sp>
        <p:nvSpPr>
          <p:cNvPr id="5" name="Footer Placeholder 4"/>
          <p:cNvSpPr>
            <a:spLocks noGrp="1"/>
          </p:cNvSpPr>
          <p:nvPr>
            <p:ph type="ftr" sz="quarter" idx="11"/>
          </p:nvPr>
        </p:nvSpPr>
        <p:spPr/>
        <p:txBody>
          <a:bodyPr/>
          <a:lstStyle/>
          <a:p>
            <a:endParaRPr lang="pt-BR"/>
          </a:p>
        </p:txBody>
      </p:sp>
      <p:sp>
        <p:nvSpPr>
          <p:cNvPr id="6" name="Slide Number Placeholder 5"/>
          <p:cNvSpPr>
            <a:spLocks noGrp="1"/>
          </p:cNvSpPr>
          <p:nvPr>
            <p:ph type="sldNum" sz="quarter" idx="12"/>
          </p:nvPr>
        </p:nvSpPr>
        <p:spPr/>
        <p:txBody>
          <a:bodyPr/>
          <a:lstStyle/>
          <a:p>
            <a:fld id="{55920433-BE40-4543-856B-E8BC100FB5CE}" type="slidenum">
              <a:rPr lang="pt-BR" smtClean="0"/>
              <a:t>‹nº›</a:t>
            </a:fld>
            <a:endParaRPr lang="pt-BR"/>
          </a:p>
        </p:txBody>
      </p:sp>
    </p:spTree>
    <p:extLst>
      <p:ext uri="{BB962C8B-B14F-4D97-AF65-F5344CB8AC3E}">
        <p14:creationId xmlns:p14="http://schemas.microsoft.com/office/powerpoint/2010/main" val="359550382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as Partes de Conteúd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smtClean="0"/>
              <a:t>Clique para editar o título mestre</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5" name="Date Placeholder 4"/>
          <p:cNvSpPr>
            <a:spLocks noGrp="1"/>
          </p:cNvSpPr>
          <p:nvPr>
            <p:ph type="dt" sz="half" idx="10"/>
          </p:nvPr>
        </p:nvSpPr>
        <p:spPr/>
        <p:txBody>
          <a:bodyPr/>
          <a:lstStyle/>
          <a:p>
            <a:fld id="{26A1BB92-B8BF-4D7D-8560-5B0111EBB50E}" type="datetimeFigureOut">
              <a:rPr lang="pt-BR" smtClean="0"/>
              <a:t>28/03/2019</a:t>
            </a:fld>
            <a:endParaRPr lang="pt-BR"/>
          </a:p>
        </p:txBody>
      </p:sp>
      <p:sp>
        <p:nvSpPr>
          <p:cNvPr id="6" name="Footer Placeholder 5"/>
          <p:cNvSpPr>
            <a:spLocks noGrp="1"/>
          </p:cNvSpPr>
          <p:nvPr>
            <p:ph type="ftr" sz="quarter" idx="11"/>
          </p:nvPr>
        </p:nvSpPr>
        <p:spPr/>
        <p:txBody>
          <a:bodyPr/>
          <a:lstStyle/>
          <a:p>
            <a:endParaRPr lang="pt-BR"/>
          </a:p>
        </p:txBody>
      </p:sp>
      <p:sp>
        <p:nvSpPr>
          <p:cNvPr id="7" name="Slide Number Placeholder 6"/>
          <p:cNvSpPr>
            <a:spLocks noGrp="1"/>
          </p:cNvSpPr>
          <p:nvPr>
            <p:ph type="sldNum" sz="quarter" idx="12"/>
          </p:nvPr>
        </p:nvSpPr>
        <p:spPr/>
        <p:txBody>
          <a:bodyPr/>
          <a:lstStyle/>
          <a:p>
            <a:fld id="{55920433-BE40-4543-856B-E8BC100FB5CE}" type="slidenum">
              <a:rPr lang="pt-BR" smtClean="0"/>
              <a:t>‹nº›</a:t>
            </a:fld>
            <a:endParaRPr lang="pt-BR"/>
          </a:p>
        </p:txBody>
      </p:sp>
    </p:spTree>
    <p:extLst>
      <p:ext uri="{BB962C8B-B14F-4D97-AF65-F5344CB8AC3E}">
        <p14:creationId xmlns:p14="http://schemas.microsoft.com/office/powerpoint/2010/main" val="314012144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ção">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pt-BR" smtClean="0"/>
              <a:t>Clique para editar o título mestre</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smtClean="0"/>
              <a:t>Clique para editar o texto mestre</a:t>
            </a:r>
          </a:p>
        </p:txBody>
      </p:sp>
      <p:sp>
        <p:nvSpPr>
          <p:cNvPr id="4" name="Content Placeholder 3"/>
          <p:cNvSpPr>
            <a:spLocks noGrp="1"/>
          </p:cNvSpPr>
          <p:nvPr>
            <p:ph sz="half" idx="2"/>
          </p:nvPr>
        </p:nvSpPr>
        <p:spPr>
          <a:xfrm>
            <a:off x="839788" y="2505075"/>
            <a:ext cx="5157787" cy="3684588"/>
          </a:xfrm>
        </p:spPr>
        <p:txBody>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smtClean="0"/>
              <a:t>Clique para editar o texto mestre</a:t>
            </a:r>
          </a:p>
        </p:txBody>
      </p:sp>
      <p:sp>
        <p:nvSpPr>
          <p:cNvPr id="6" name="Content Placeholder 5"/>
          <p:cNvSpPr>
            <a:spLocks noGrp="1"/>
          </p:cNvSpPr>
          <p:nvPr>
            <p:ph sz="quarter" idx="4"/>
          </p:nvPr>
        </p:nvSpPr>
        <p:spPr>
          <a:xfrm>
            <a:off x="6172200" y="2505075"/>
            <a:ext cx="5183188" cy="3684588"/>
          </a:xfrm>
        </p:spPr>
        <p:txBody>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7" name="Date Placeholder 6"/>
          <p:cNvSpPr>
            <a:spLocks noGrp="1"/>
          </p:cNvSpPr>
          <p:nvPr>
            <p:ph type="dt" sz="half" idx="10"/>
          </p:nvPr>
        </p:nvSpPr>
        <p:spPr/>
        <p:txBody>
          <a:bodyPr/>
          <a:lstStyle/>
          <a:p>
            <a:fld id="{26A1BB92-B8BF-4D7D-8560-5B0111EBB50E}" type="datetimeFigureOut">
              <a:rPr lang="pt-BR" smtClean="0"/>
              <a:t>28/03/2019</a:t>
            </a:fld>
            <a:endParaRPr lang="pt-BR"/>
          </a:p>
        </p:txBody>
      </p:sp>
      <p:sp>
        <p:nvSpPr>
          <p:cNvPr id="8" name="Footer Placeholder 7"/>
          <p:cNvSpPr>
            <a:spLocks noGrp="1"/>
          </p:cNvSpPr>
          <p:nvPr>
            <p:ph type="ftr" sz="quarter" idx="11"/>
          </p:nvPr>
        </p:nvSpPr>
        <p:spPr/>
        <p:txBody>
          <a:bodyPr/>
          <a:lstStyle/>
          <a:p>
            <a:endParaRPr lang="pt-BR"/>
          </a:p>
        </p:txBody>
      </p:sp>
      <p:sp>
        <p:nvSpPr>
          <p:cNvPr id="9" name="Slide Number Placeholder 8"/>
          <p:cNvSpPr>
            <a:spLocks noGrp="1"/>
          </p:cNvSpPr>
          <p:nvPr>
            <p:ph type="sldNum" sz="quarter" idx="12"/>
          </p:nvPr>
        </p:nvSpPr>
        <p:spPr/>
        <p:txBody>
          <a:bodyPr/>
          <a:lstStyle/>
          <a:p>
            <a:fld id="{55920433-BE40-4543-856B-E8BC100FB5CE}" type="slidenum">
              <a:rPr lang="pt-BR" smtClean="0"/>
              <a:t>‹nº›</a:t>
            </a:fld>
            <a:endParaRPr lang="pt-BR"/>
          </a:p>
        </p:txBody>
      </p:sp>
    </p:spTree>
    <p:extLst>
      <p:ext uri="{BB962C8B-B14F-4D97-AF65-F5344CB8AC3E}">
        <p14:creationId xmlns:p14="http://schemas.microsoft.com/office/powerpoint/2010/main" val="424409768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mente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pt-BR" smtClean="0"/>
              <a:t>Clique para editar o título mestre</a:t>
            </a:r>
            <a:endParaRPr lang="en-US" dirty="0"/>
          </a:p>
        </p:txBody>
      </p:sp>
      <p:sp>
        <p:nvSpPr>
          <p:cNvPr id="3" name="Date Placeholder 2"/>
          <p:cNvSpPr>
            <a:spLocks noGrp="1"/>
          </p:cNvSpPr>
          <p:nvPr>
            <p:ph type="dt" sz="half" idx="10"/>
          </p:nvPr>
        </p:nvSpPr>
        <p:spPr/>
        <p:txBody>
          <a:bodyPr/>
          <a:lstStyle/>
          <a:p>
            <a:fld id="{26A1BB92-B8BF-4D7D-8560-5B0111EBB50E}" type="datetimeFigureOut">
              <a:rPr lang="pt-BR" smtClean="0"/>
              <a:t>28/03/2019</a:t>
            </a:fld>
            <a:endParaRPr lang="pt-BR"/>
          </a:p>
        </p:txBody>
      </p:sp>
      <p:sp>
        <p:nvSpPr>
          <p:cNvPr id="4" name="Footer Placeholder 3"/>
          <p:cNvSpPr>
            <a:spLocks noGrp="1"/>
          </p:cNvSpPr>
          <p:nvPr>
            <p:ph type="ftr" sz="quarter" idx="11"/>
          </p:nvPr>
        </p:nvSpPr>
        <p:spPr/>
        <p:txBody>
          <a:bodyPr/>
          <a:lstStyle/>
          <a:p>
            <a:endParaRPr lang="pt-BR"/>
          </a:p>
        </p:txBody>
      </p:sp>
      <p:sp>
        <p:nvSpPr>
          <p:cNvPr id="5" name="Slide Number Placeholder 4"/>
          <p:cNvSpPr>
            <a:spLocks noGrp="1"/>
          </p:cNvSpPr>
          <p:nvPr>
            <p:ph type="sldNum" sz="quarter" idx="12"/>
          </p:nvPr>
        </p:nvSpPr>
        <p:spPr/>
        <p:txBody>
          <a:bodyPr/>
          <a:lstStyle/>
          <a:p>
            <a:fld id="{55920433-BE40-4543-856B-E8BC100FB5CE}" type="slidenum">
              <a:rPr lang="pt-BR" smtClean="0"/>
              <a:t>‹nº›</a:t>
            </a:fld>
            <a:endParaRPr lang="pt-BR"/>
          </a:p>
        </p:txBody>
      </p:sp>
    </p:spTree>
    <p:extLst>
      <p:ext uri="{BB962C8B-B14F-4D97-AF65-F5344CB8AC3E}">
        <p14:creationId xmlns:p14="http://schemas.microsoft.com/office/powerpoint/2010/main" val="80077882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m br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6A1BB92-B8BF-4D7D-8560-5B0111EBB50E}" type="datetimeFigureOut">
              <a:rPr lang="pt-BR" smtClean="0"/>
              <a:t>28/03/2019</a:t>
            </a:fld>
            <a:endParaRPr lang="pt-BR"/>
          </a:p>
        </p:txBody>
      </p:sp>
      <p:sp>
        <p:nvSpPr>
          <p:cNvPr id="3" name="Footer Placeholder 2"/>
          <p:cNvSpPr>
            <a:spLocks noGrp="1"/>
          </p:cNvSpPr>
          <p:nvPr>
            <p:ph type="ftr" sz="quarter" idx="11"/>
          </p:nvPr>
        </p:nvSpPr>
        <p:spPr/>
        <p:txBody>
          <a:bodyPr/>
          <a:lstStyle/>
          <a:p>
            <a:endParaRPr lang="pt-BR"/>
          </a:p>
        </p:txBody>
      </p:sp>
      <p:sp>
        <p:nvSpPr>
          <p:cNvPr id="4" name="Slide Number Placeholder 3"/>
          <p:cNvSpPr>
            <a:spLocks noGrp="1"/>
          </p:cNvSpPr>
          <p:nvPr>
            <p:ph type="sldNum" sz="quarter" idx="12"/>
          </p:nvPr>
        </p:nvSpPr>
        <p:spPr/>
        <p:txBody>
          <a:bodyPr/>
          <a:lstStyle/>
          <a:p>
            <a:fld id="{55920433-BE40-4543-856B-E8BC100FB5CE}" type="slidenum">
              <a:rPr lang="pt-BR" smtClean="0"/>
              <a:t>‹nº›</a:t>
            </a:fld>
            <a:endParaRPr lang="pt-BR"/>
          </a:p>
        </p:txBody>
      </p:sp>
    </p:spTree>
    <p:extLst>
      <p:ext uri="{BB962C8B-B14F-4D97-AF65-F5344CB8AC3E}">
        <p14:creationId xmlns:p14="http://schemas.microsoft.com/office/powerpoint/2010/main" val="22451782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údo com Legenda">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pt-BR" smtClean="0"/>
              <a:t>Clique para editar o título mestre</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smtClean="0"/>
              <a:t>Clique para editar o texto mestre</a:t>
            </a:r>
          </a:p>
        </p:txBody>
      </p:sp>
      <p:sp>
        <p:nvSpPr>
          <p:cNvPr id="5" name="Date Placeholder 4"/>
          <p:cNvSpPr>
            <a:spLocks noGrp="1"/>
          </p:cNvSpPr>
          <p:nvPr>
            <p:ph type="dt" sz="half" idx="10"/>
          </p:nvPr>
        </p:nvSpPr>
        <p:spPr/>
        <p:txBody>
          <a:bodyPr/>
          <a:lstStyle/>
          <a:p>
            <a:fld id="{26A1BB92-B8BF-4D7D-8560-5B0111EBB50E}" type="datetimeFigureOut">
              <a:rPr lang="pt-BR" smtClean="0"/>
              <a:t>28/03/2019</a:t>
            </a:fld>
            <a:endParaRPr lang="pt-BR"/>
          </a:p>
        </p:txBody>
      </p:sp>
      <p:sp>
        <p:nvSpPr>
          <p:cNvPr id="6" name="Footer Placeholder 5"/>
          <p:cNvSpPr>
            <a:spLocks noGrp="1"/>
          </p:cNvSpPr>
          <p:nvPr>
            <p:ph type="ftr" sz="quarter" idx="11"/>
          </p:nvPr>
        </p:nvSpPr>
        <p:spPr/>
        <p:txBody>
          <a:bodyPr/>
          <a:lstStyle/>
          <a:p>
            <a:endParaRPr lang="pt-BR"/>
          </a:p>
        </p:txBody>
      </p:sp>
      <p:sp>
        <p:nvSpPr>
          <p:cNvPr id="7" name="Slide Number Placeholder 6"/>
          <p:cNvSpPr>
            <a:spLocks noGrp="1"/>
          </p:cNvSpPr>
          <p:nvPr>
            <p:ph type="sldNum" sz="quarter" idx="12"/>
          </p:nvPr>
        </p:nvSpPr>
        <p:spPr/>
        <p:txBody>
          <a:bodyPr/>
          <a:lstStyle/>
          <a:p>
            <a:fld id="{55920433-BE40-4543-856B-E8BC100FB5CE}" type="slidenum">
              <a:rPr lang="pt-BR" smtClean="0"/>
              <a:t>‹nº›</a:t>
            </a:fld>
            <a:endParaRPr lang="pt-BR"/>
          </a:p>
        </p:txBody>
      </p:sp>
    </p:spTree>
    <p:extLst>
      <p:ext uri="{BB962C8B-B14F-4D97-AF65-F5344CB8AC3E}">
        <p14:creationId xmlns:p14="http://schemas.microsoft.com/office/powerpoint/2010/main" val="208201323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m com Legenda">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pt-BR" smtClean="0"/>
              <a:t>Clique para editar o título mestre</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pt-BR" smtClean="0"/>
              <a:t>Clique no ícone para adicionar uma imagem</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smtClean="0"/>
              <a:t>Clique para editar o texto mestre</a:t>
            </a:r>
          </a:p>
        </p:txBody>
      </p:sp>
      <p:sp>
        <p:nvSpPr>
          <p:cNvPr id="5" name="Date Placeholder 4"/>
          <p:cNvSpPr>
            <a:spLocks noGrp="1"/>
          </p:cNvSpPr>
          <p:nvPr>
            <p:ph type="dt" sz="half" idx="10"/>
          </p:nvPr>
        </p:nvSpPr>
        <p:spPr/>
        <p:txBody>
          <a:bodyPr/>
          <a:lstStyle/>
          <a:p>
            <a:fld id="{26A1BB92-B8BF-4D7D-8560-5B0111EBB50E}" type="datetimeFigureOut">
              <a:rPr lang="pt-BR" smtClean="0"/>
              <a:t>28/03/2019</a:t>
            </a:fld>
            <a:endParaRPr lang="pt-BR"/>
          </a:p>
        </p:txBody>
      </p:sp>
      <p:sp>
        <p:nvSpPr>
          <p:cNvPr id="6" name="Footer Placeholder 5"/>
          <p:cNvSpPr>
            <a:spLocks noGrp="1"/>
          </p:cNvSpPr>
          <p:nvPr>
            <p:ph type="ftr" sz="quarter" idx="11"/>
          </p:nvPr>
        </p:nvSpPr>
        <p:spPr/>
        <p:txBody>
          <a:bodyPr/>
          <a:lstStyle/>
          <a:p>
            <a:endParaRPr lang="pt-BR"/>
          </a:p>
        </p:txBody>
      </p:sp>
      <p:sp>
        <p:nvSpPr>
          <p:cNvPr id="7" name="Slide Number Placeholder 6"/>
          <p:cNvSpPr>
            <a:spLocks noGrp="1"/>
          </p:cNvSpPr>
          <p:nvPr>
            <p:ph type="sldNum" sz="quarter" idx="12"/>
          </p:nvPr>
        </p:nvSpPr>
        <p:spPr/>
        <p:txBody>
          <a:bodyPr/>
          <a:lstStyle/>
          <a:p>
            <a:fld id="{55920433-BE40-4543-856B-E8BC100FB5CE}" type="slidenum">
              <a:rPr lang="pt-BR" smtClean="0"/>
              <a:t>‹nº›</a:t>
            </a:fld>
            <a:endParaRPr lang="pt-BR"/>
          </a:p>
        </p:txBody>
      </p:sp>
    </p:spTree>
    <p:extLst>
      <p:ext uri="{BB962C8B-B14F-4D97-AF65-F5344CB8AC3E}">
        <p14:creationId xmlns:p14="http://schemas.microsoft.com/office/powerpoint/2010/main" val="402918783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pt-BR" smtClean="0"/>
              <a:t>Clique para editar o título mestre</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pt-BR" smtClean="0"/>
              <a:t>Clique para editar o texto mestre</a:t>
            </a:r>
          </a:p>
          <a:p>
            <a:pPr lvl="1"/>
            <a:r>
              <a:rPr lang="pt-BR" smtClean="0"/>
              <a:t>Segundo nível</a:t>
            </a:r>
          </a:p>
          <a:p>
            <a:pPr lvl="2"/>
            <a:r>
              <a:rPr lang="pt-BR" smtClean="0"/>
              <a:t>Terceiro nível</a:t>
            </a:r>
          </a:p>
          <a:p>
            <a:pPr lvl="3"/>
            <a:r>
              <a:rPr lang="pt-BR" smtClean="0"/>
              <a:t>Quarto nível</a:t>
            </a:r>
          </a:p>
          <a:p>
            <a:pPr lvl="4"/>
            <a:r>
              <a:rPr lang="pt-BR" smtClean="0"/>
              <a:t>Quinto nível</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6A1BB92-B8BF-4D7D-8560-5B0111EBB50E}" type="datetimeFigureOut">
              <a:rPr lang="pt-BR" smtClean="0"/>
              <a:t>28/03/2019</a:t>
            </a:fld>
            <a:endParaRPr lang="pt-BR"/>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pt-BR"/>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5920433-BE40-4543-856B-E8BC100FB5CE}" type="slidenum">
              <a:rPr lang="pt-BR" smtClean="0"/>
              <a:t>‹nº›</a:t>
            </a:fld>
            <a:endParaRPr lang="pt-BR"/>
          </a:p>
        </p:txBody>
      </p:sp>
    </p:spTree>
    <p:extLst>
      <p:ext uri="{BB962C8B-B14F-4D97-AF65-F5344CB8AC3E}">
        <p14:creationId xmlns:p14="http://schemas.microsoft.com/office/powerpoint/2010/main" val="1514245482"/>
      </p:ext>
    </p:extLst>
  </p:cSld>
  <p:clrMap bg1="lt1" tx1="dk1" bg2="lt2" tx2="dk2" accent1="accent1" accent2="accent2" accent3="accent3" accent4="accent4" accent5="accent5" accent6="accent6" hlink="hlink" folHlink="folHlink"/>
  <p:sldLayoutIdLst>
    <p:sldLayoutId id="2147483738" r:id="rId1"/>
    <p:sldLayoutId id="2147483739" r:id="rId2"/>
    <p:sldLayoutId id="2147483740" r:id="rId3"/>
    <p:sldLayoutId id="2147483741" r:id="rId4"/>
    <p:sldLayoutId id="2147483742" r:id="rId5"/>
    <p:sldLayoutId id="2147483743" r:id="rId6"/>
    <p:sldLayoutId id="2147483744" r:id="rId7"/>
    <p:sldLayoutId id="2147483745" r:id="rId8"/>
    <p:sldLayoutId id="2147483746" r:id="rId9"/>
    <p:sldLayoutId id="2147483747" r:id="rId10"/>
    <p:sldLayoutId id="2147483748"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planalto.gov.br/ccivil_03/_Ato2015-2018/2015/Lei/L13183.htm#art2" TargetMode="External"/><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hyperlink" Target="http://www.planalto.gov.br/ccivil_03/_Ato2015-2018/2015/Lei/L13172.htm#art1" TargetMode="Externa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ctrTitle" idx="4294967295"/>
          </p:nvPr>
        </p:nvSpPr>
        <p:spPr>
          <a:xfrm>
            <a:off x="558800" y="1122363"/>
            <a:ext cx="9609667" cy="1079500"/>
          </a:xfrm>
        </p:spPr>
        <p:style>
          <a:lnRef idx="2">
            <a:schemeClr val="accent4">
              <a:shade val="50000"/>
            </a:schemeClr>
          </a:lnRef>
          <a:fillRef idx="1">
            <a:schemeClr val="accent4"/>
          </a:fillRef>
          <a:effectRef idx="0">
            <a:schemeClr val="accent4"/>
          </a:effectRef>
          <a:fontRef idx="minor">
            <a:schemeClr val="lt1"/>
          </a:fontRef>
        </p:style>
        <p:txBody>
          <a:bodyPr>
            <a:normAutofit/>
          </a:bodyPr>
          <a:lstStyle/>
          <a:p>
            <a:pPr algn="ctr"/>
            <a:r>
              <a:rPr lang="pt-BR" b="1" dirty="0" smtClean="0"/>
              <a:t>LEI 8213/91</a:t>
            </a:r>
            <a:endParaRPr lang="pt-BR" b="1" dirty="0"/>
          </a:p>
        </p:txBody>
      </p:sp>
      <p:sp>
        <p:nvSpPr>
          <p:cNvPr id="3" name="Subtítulo 2"/>
          <p:cNvSpPr>
            <a:spLocks noGrp="1"/>
          </p:cNvSpPr>
          <p:nvPr>
            <p:ph type="subTitle" idx="4294967295"/>
          </p:nvPr>
        </p:nvSpPr>
        <p:spPr>
          <a:xfrm>
            <a:off x="0" y="2633663"/>
            <a:ext cx="10363200" cy="2362200"/>
          </a:xfrm>
        </p:spPr>
        <p:txBody>
          <a:bodyPr>
            <a:normAutofit fontScale="25000" lnSpcReduction="20000"/>
          </a:bodyPr>
          <a:lstStyle/>
          <a:p>
            <a:pPr marL="0" lvl="0" indent="222250" algn="just" eaLnBrk="0" fontAlgn="base" hangingPunct="0">
              <a:lnSpc>
                <a:spcPct val="100000"/>
              </a:lnSpc>
              <a:spcBef>
                <a:spcPct val="0"/>
              </a:spcBef>
              <a:spcAft>
                <a:spcPct val="0"/>
              </a:spcAft>
              <a:buNone/>
            </a:pPr>
            <a:r>
              <a:rPr lang="pt-BR" altLang="pt-BR" sz="8000" dirty="0" smtClean="0">
                <a:solidFill>
                  <a:srgbClr val="000000"/>
                </a:solidFill>
                <a:latin typeface="Angsana New" panose="02020603050405020304" pitchFamily="18" charset="-34"/>
                <a:cs typeface="Angsana New" panose="02020603050405020304" pitchFamily="18" charset="-34"/>
              </a:rPr>
              <a:t>Art</a:t>
            </a:r>
            <a:r>
              <a:rPr lang="pt-BR" altLang="pt-BR" sz="8000" dirty="0">
                <a:solidFill>
                  <a:srgbClr val="000000"/>
                </a:solidFill>
                <a:latin typeface="Angsana New" panose="02020603050405020304" pitchFamily="18" charset="-34"/>
                <a:cs typeface="Angsana New" panose="02020603050405020304" pitchFamily="18" charset="-34"/>
              </a:rPr>
              <a:t>. 115.  Podem ser descontados dos benefícios</a:t>
            </a:r>
            <a:r>
              <a:rPr lang="pt-BR" altLang="pt-BR" sz="8000" dirty="0" smtClean="0">
                <a:solidFill>
                  <a:srgbClr val="000000"/>
                </a:solidFill>
                <a:latin typeface="Angsana New" panose="02020603050405020304" pitchFamily="18" charset="-34"/>
                <a:cs typeface="Angsana New" panose="02020603050405020304" pitchFamily="18" charset="-34"/>
              </a:rPr>
              <a:t>:</a:t>
            </a:r>
          </a:p>
          <a:p>
            <a:pPr marL="0" lvl="0" indent="222250" algn="just" eaLnBrk="0" fontAlgn="base" hangingPunct="0">
              <a:lnSpc>
                <a:spcPct val="100000"/>
              </a:lnSpc>
              <a:spcBef>
                <a:spcPct val="0"/>
              </a:spcBef>
              <a:spcAft>
                <a:spcPct val="0"/>
              </a:spcAft>
              <a:buNone/>
            </a:pPr>
            <a:endParaRPr lang="pt-BR" altLang="pt-BR" sz="8000" dirty="0" smtClean="0">
              <a:solidFill>
                <a:srgbClr val="000000"/>
              </a:solidFill>
              <a:latin typeface="Angsana New" panose="02020603050405020304" pitchFamily="18" charset="-34"/>
              <a:cs typeface="Angsana New" panose="02020603050405020304" pitchFamily="18" charset="-34"/>
            </a:endParaRPr>
          </a:p>
          <a:p>
            <a:pPr marL="0" lvl="0" indent="222250" algn="just" eaLnBrk="0" fontAlgn="base" hangingPunct="0">
              <a:lnSpc>
                <a:spcPct val="100000"/>
              </a:lnSpc>
              <a:spcBef>
                <a:spcPct val="0"/>
              </a:spcBef>
              <a:spcAft>
                <a:spcPct val="0"/>
              </a:spcAft>
              <a:buNone/>
            </a:pPr>
            <a:r>
              <a:rPr lang="pt-BR" altLang="pt-BR" sz="8000" dirty="0" smtClean="0">
                <a:solidFill>
                  <a:srgbClr val="000000"/>
                </a:solidFill>
                <a:latin typeface="Angsana New" panose="02020603050405020304" pitchFamily="18" charset="-34"/>
                <a:cs typeface="Angsana New" panose="02020603050405020304" pitchFamily="18" charset="-34"/>
              </a:rPr>
              <a:t>.............</a:t>
            </a:r>
            <a:endParaRPr lang="pt-BR" altLang="pt-BR" sz="8000" dirty="0">
              <a:latin typeface="Angsana New" panose="02020603050405020304" pitchFamily="18" charset="-34"/>
              <a:cs typeface="Angsana New" panose="02020603050405020304" pitchFamily="18" charset="-34"/>
            </a:endParaRPr>
          </a:p>
          <a:p>
            <a:pPr marL="0" lvl="0" indent="241300" algn="just" eaLnBrk="0" fontAlgn="base" hangingPunct="0">
              <a:lnSpc>
                <a:spcPct val="100000"/>
              </a:lnSpc>
              <a:spcBef>
                <a:spcPct val="0"/>
              </a:spcBef>
              <a:spcAft>
                <a:spcPct val="0"/>
              </a:spcAft>
              <a:buNone/>
            </a:pPr>
            <a:r>
              <a:rPr lang="pt-BR" altLang="pt-BR" sz="8000" dirty="0" smtClean="0">
                <a:solidFill>
                  <a:srgbClr val="000000"/>
                </a:solidFill>
                <a:latin typeface="Angsana New" panose="02020603050405020304" pitchFamily="18" charset="-34"/>
                <a:cs typeface="Angsana New" panose="02020603050405020304" pitchFamily="18" charset="-34"/>
              </a:rPr>
              <a:t>VI </a:t>
            </a:r>
            <a:r>
              <a:rPr lang="pt-BR" altLang="pt-BR" sz="8000" dirty="0">
                <a:solidFill>
                  <a:srgbClr val="000000"/>
                </a:solidFill>
                <a:latin typeface="Angsana New" panose="02020603050405020304" pitchFamily="18" charset="-34"/>
                <a:cs typeface="Angsana New" panose="02020603050405020304" pitchFamily="18" charset="-34"/>
              </a:rPr>
              <a:t>- pagamento de empréstimos, financiamentos, cartões de crédito e operações de arrendamento mercantil concedidos por instituições financeiras e sociedades de arrendamento mercantil, ou por entidades fechadas ou abertas de previdência complementar, públicas e privadas, quando expressamente autorizado pelo beneficiário, </a:t>
            </a:r>
            <a:r>
              <a:rPr lang="pt-BR" altLang="pt-BR" sz="8000" b="1" dirty="0">
                <a:solidFill>
                  <a:srgbClr val="000000"/>
                </a:solidFill>
                <a:latin typeface="Angsana New" panose="02020603050405020304" pitchFamily="18" charset="-34"/>
                <a:cs typeface="Angsana New" panose="02020603050405020304" pitchFamily="18" charset="-34"/>
              </a:rPr>
              <a:t>até o limite de 35% (trinta e cinco por cento) do valor do benefício, sendo 5% (cinco por cento) destinados exclusivamente</a:t>
            </a:r>
            <a:r>
              <a:rPr lang="pt-BR" altLang="pt-BR" sz="8000" dirty="0">
                <a:solidFill>
                  <a:srgbClr val="000000"/>
                </a:solidFill>
                <a:latin typeface="Angsana New" panose="02020603050405020304" pitchFamily="18" charset="-34"/>
                <a:cs typeface="Angsana New" panose="02020603050405020304" pitchFamily="18" charset="-34"/>
              </a:rPr>
              <a:t> para:         </a:t>
            </a:r>
            <a:r>
              <a:rPr lang="pt-BR" altLang="pt-BR" sz="8000" dirty="0">
                <a:solidFill>
                  <a:srgbClr val="000000"/>
                </a:solidFill>
                <a:latin typeface="Angsana New" panose="02020603050405020304" pitchFamily="18" charset="-34"/>
                <a:cs typeface="Angsana New" panose="02020603050405020304" pitchFamily="18" charset="-34"/>
                <a:hlinkClick r:id="rId2"/>
              </a:rPr>
              <a:t>(Redação dada pela Lei nº 13.183, de 2015</a:t>
            </a:r>
            <a:r>
              <a:rPr lang="pt-BR" altLang="pt-BR" sz="8000" dirty="0" smtClean="0">
                <a:solidFill>
                  <a:srgbClr val="000000"/>
                </a:solidFill>
                <a:latin typeface="Angsana New" panose="02020603050405020304" pitchFamily="18" charset="-34"/>
                <a:cs typeface="Angsana New" panose="02020603050405020304" pitchFamily="18" charset="-34"/>
                <a:hlinkClick r:id="rId2"/>
              </a:rPr>
              <a:t>)</a:t>
            </a:r>
            <a:endParaRPr lang="pt-BR" altLang="pt-BR" sz="8000" dirty="0" smtClean="0">
              <a:solidFill>
                <a:srgbClr val="000000"/>
              </a:solidFill>
              <a:latin typeface="Angsana New" panose="02020603050405020304" pitchFamily="18" charset="-34"/>
              <a:cs typeface="Angsana New" panose="02020603050405020304" pitchFamily="18" charset="-34"/>
            </a:endParaRPr>
          </a:p>
          <a:p>
            <a:r>
              <a:rPr lang="pt-BR" sz="8000" dirty="0">
                <a:latin typeface="Angsana New" panose="02020603050405020304" pitchFamily="18" charset="-34"/>
                <a:cs typeface="Angsana New" panose="02020603050405020304" pitchFamily="18" charset="-34"/>
              </a:rPr>
              <a:t>a) amortização de despesas contraídas por meio de cartão de crédito; ou         </a:t>
            </a:r>
            <a:r>
              <a:rPr lang="pt-BR" sz="8000" dirty="0">
                <a:latin typeface="Angsana New" panose="02020603050405020304" pitchFamily="18" charset="-34"/>
                <a:cs typeface="Angsana New" panose="02020603050405020304" pitchFamily="18" charset="-34"/>
                <a:hlinkClick r:id="rId2"/>
              </a:rPr>
              <a:t>(Redação dada pela Lei nº 13.183, de 2015)</a:t>
            </a:r>
            <a:endParaRPr lang="pt-BR" sz="8000" dirty="0">
              <a:latin typeface="Angsana New" panose="02020603050405020304" pitchFamily="18" charset="-34"/>
              <a:cs typeface="Angsana New" panose="02020603050405020304" pitchFamily="18" charset="-34"/>
            </a:endParaRPr>
          </a:p>
          <a:p>
            <a:r>
              <a:rPr lang="pt-BR" sz="8000" dirty="0">
                <a:latin typeface="Angsana New" panose="02020603050405020304" pitchFamily="18" charset="-34"/>
                <a:cs typeface="Angsana New" panose="02020603050405020304" pitchFamily="18" charset="-34"/>
              </a:rPr>
              <a:t>b) utilização com a finalidade de saque por meio do cartão de crédito.         </a:t>
            </a:r>
            <a:r>
              <a:rPr lang="pt-BR" sz="8000" dirty="0">
                <a:latin typeface="Angsana New" panose="02020603050405020304" pitchFamily="18" charset="-34"/>
                <a:cs typeface="Angsana New" panose="02020603050405020304" pitchFamily="18" charset="-34"/>
                <a:hlinkClick r:id="rId2"/>
              </a:rPr>
              <a:t>(Redação dada pela Lei nº 13.183, de 2015)</a:t>
            </a:r>
            <a:endParaRPr lang="pt-BR" sz="8000" dirty="0">
              <a:latin typeface="Angsana New" panose="02020603050405020304" pitchFamily="18" charset="-34"/>
              <a:cs typeface="Angsana New" panose="02020603050405020304" pitchFamily="18" charset="-34"/>
            </a:endParaRPr>
          </a:p>
          <a:p>
            <a:pPr marL="0" lvl="0" indent="241300" algn="just" eaLnBrk="0" fontAlgn="base" hangingPunct="0">
              <a:lnSpc>
                <a:spcPct val="100000"/>
              </a:lnSpc>
              <a:spcBef>
                <a:spcPct val="0"/>
              </a:spcBef>
              <a:spcAft>
                <a:spcPct val="0"/>
              </a:spcAft>
              <a:buNone/>
            </a:pPr>
            <a:endParaRPr lang="pt-BR" altLang="pt-BR" sz="6200" dirty="0">
              <a:latin typeface="Angsana New" panose="02020603050405020304" pitchFamily="18" charset="-34"/>
              <a:cs typeface="Angsana New" panose="02020603050405020304" pitchFamily="18" charset="-34"/>
            </a:endParaRPr>
          </a:p>
          <a:p>
            <a:pPr algn="just"/>
            <a:endParaRPr lang="pt-BR" dirty="0">
              <a:latin typeface="Angsana New" panose="02020603050405020304" pitchFamily="18" charset="-34"/>
              <a:cs typeface="Angsana New" panose="02020603050405020304" pitchFamily="18" charset="-34"/>
            </a:endParaRPr>
          </a:p>
        </p:txBody>
      </p:sp>
    </p:spTree>
    <p:extLst>
      <p:ext uri="{BB962C8B-B14F-4D97-AF65-F5344CB8AC3E}">
        <p14:creationId xmlns:p14="http://schemas.microsoft.com/office/powerpoint/2010/main" val="280690403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style>
          <a:lnRef idx="2">
            <a:schemeClr val="accent4">
              <a:shade val="50000"/>
            </a:schemeClr>
          </a:lnRef>
          <a:fillRef idx="1">
            <a:schemeClr val="accent4"/>
          </a:fillRef>
          <a:effectRef idx="0">
            <a:schemeClr val="accent4"/>
          </a:effectRef>
          <a:fontRef idx="minor">
            <a:schemeClr val="lt1"/>
          </a:fontRef>
        </p:style>
        <p:txBody>
          <a:bodyPr/>
          <a:lstStyle/>
          <a:p>
            <a:pPr algn="ctr"/>
            <a:r>
              <a:rPr lang="pt-BR" dirty="0" smtClean="0"/>
              <a:t>ACP SÃO LUIZ DO MARANHÃO - </a:t>
            </a:r>
            <a:endParaRPr lang="pt-BR" dirty="0"/>
          </a:p>
        </p:txBody>
      </p:sp>
      <p:sp>
        <p:nvSpPr>
          <p:cNvPr id="3" name="Espaço Reservado para Conteúdo 2"/>
          <p:cNvSpPr>
            <a:spLocks noGrp="1"/>
          </p:cNvSpPr>
          <p:nvPr>
            <p:ph idx="1"/>
          </p:nvPr>
        </p:nvSpPr>
        <p:spPr/>
        <p:txBody>
          <a:bodyPr/>
          <a:lstStyle/>
          <a:p>
            <a:pPr algn="just"/>
            <a:endParaRPr lang="pt-BR" dirty="0">
              <a:latin typeface="Angsana New" panose="02020603050405020304" pitchFamily="18" charset="-34"/>
              <a:cs typeface="Angsana New" panose="02020603050405020304" pitchFamily="18" charset="-34"/>
            </a:endParaRPr>
          </a:p>
          <a:p>
            <a:pPr algn="just"/>
            <a:r>
              <a:rPr lang="pt-BR" dirty="0" smtClean="0">
                <a:latin typeface="Angsana New" panose="02020603050405020304" pitchFamily="18" charset="-34"/>
                <a:cs typeface="Angsana New" panose="02020603050405020304" pitchFamily="18" charset="-34"/>
              </a:rPr>
              <a:t> </a:t>
            </a:r>
            <a:r>
              <a:rPr lang="pt-BR" dirty="0">
                <a:latin typeface="Angsana New" panose="02020603050405020304" pitchFamily="18" charset="-34"/>
                <a:cs typeface="Angsana New" panose="02020603050405020304" pitchFamily="18" charset="-34"/>
              </a:rPr>
              <a:t>Art. 21-A Sem prejuízo das informações do art. 21, nas autorizações de descontos decorrentes da celebração de contratos de Cartão de Crédito com Reserva de Margem Consignável, o contrato firmado entre o beneficiário do INSS e a instituição consignatária deverá, obrigatoriamente, nos termos da decisão homologatória de acordo firmado na Ação Civil Pública nº 0106890-28.2015.4.01.3700, ser acompanhado de Termo de Consentimento Esclarecido - TCE, que constará de página única, reservada exclusivamente para tal documento, constituindo-se instrumento apartado de outros que formalizem a contratação do Cartão de Crédito Consignado, e conterá, necessariamente:</a:t>
            </a:r>
            <a:endParaRPr lang="pt-BR" dirty="0" smtClean="0">
              <a:latin typeface="Angsana New" panose="02020603050405020304" pitchFamily="18" charset="-34"/>
              <a:cs typeface="Angsana New" panose="02020603050405020304" pitchFamily="18" charset="-34"/>
            </a:endParaRPr>
          </a:p>
        </p:txBody>
      </p:sp>
    </p:spTree>
    <p:extLst>
      <p:ext uri="{BB962C8B-B14F-4D97-AF65-F5344CB8AC3E}">
        <p14:creationId xmlns:p14="http://schemas.microsoft.com/office/powerpoint/2010/main" val="1599989477"/>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style>
          <a:lnRef idx="2">
            <a:schemeClr val="accent4">
              <a:shade val="50000"/>
            </a:schemeClr>
          </a:lnRef>
          <a:fillRef idx="1">
            <a:schemeClr val="accent4"/>
          </a:fillRef>
          <a:effectRef idx="0">
            <a:schemeClr val="accent4"/>
          </a:effectRef>
          <a:fontRef idx="minor">
            <a:schemeClr val="lt1"/>
          </a:fontRef>
        </p:style>
        <p:txBody>
          <a:bodyPr/>
          <a:lstStyle/>
          <a:p>
            <a:r>
              <a:rPr lang="pt-BR" dirty="0" smtClean="0"/>
              <a:t>SUSPENSÃO DO EMPRÉSTIMO CONSIGNADO</a:t>
            </a:r>
            <a:endParaRPr lang="pt-BR" dirty="0"/>
          </a:p>
        </p:txBody>
      </p:sp>
      <p:sp>
        <p:nvSpPr>
          <p:cNvPr id="3" name="Espaço Reservado para Conteúdo 2"/>
          <p:cNvSpPr>
            <a:spLocks noGrp="1"/>
          </p:cNvSpPr>
          <p:nvPr>
            <p:ph idx="1"/>
          </p:nvPr>
        </p:nvSpPr>
        <p:spPr/>
        <p:txBody>
          <a:bodyPr/>
          <a:lstStyle/>
          <a:p>
            <a:pPr algn="just"/>
            <a:endParaRPr lang="pt-BR" dirty="0" smtClean="0"/>
          </a:p>
          <a:p>
            <a:pPr algn="just"/>
            <a:endParaRPr lang="pt-BR" dirty="0">
              <a:latin typeface="Angsana New" panose="02020603050405020304" pitchFamily="18" charset="-34"/>
              <a:cs typeface="Angsana New" panose="02020603050405020304" pitchFamily="18" charset="-34"/>
            </a:endParaRPr>
          </a:p>
          <a:p>
            <a:pPr algn="just"/>
            <a:r>
              <a:rPr lang="pt-BR" dirty="0" smtClean="0">
                <a:latin typeface="Angsana New" panose="02020603050405020304" pitchFamily="18" charset="-34"/>
                <a:cs typeface="Angsana New" panose="02020603050405020304" pitchFamily="18" charset="-34"/>
              </a:rPr>
              <a:t>Art</a:t>
            </a:r>
            <a:r>
              <a:rPr lang="pt-BR" dirty="0">
                <a:latin typeface="Angsana New" panose="02020603050405020304" pitchFamily="18" charset="-34"/>
                <a:cs typeface="Angsana New" panose="02020603050405020304" pitchFamily="18" charset="-34"/>
              </a:rPr>
              <a:t>. 46 . O beneficiário que, a qualquer momento, se sentir prejudicado por operações irregulares ou inexistentes ou que identificar descumprimento do contrato por parte da instituição financeira ou, ainda, de normas estabelecidas por esta IN, poderá registrar sua reclamação na </a:t>
            </a:r>
            <a:r>
              <a:rPr lang="pt-BR" dirty="0" smtClean="0">
                <a:latin typeface="Angsana New" panose="02020603050405020304" pitchFamily="18" charset="-34"/>
                <a:cs typeface="Angsana New" panose="02020603050405020304" pitchFamily="18" charset="-34"/>
              </a:rPr>
              <a:t>Ouvidoria Geral da Previdência Social, </a:t>
            </a:r>
            <a:r>
              <a:rPr lang="pt-BR" dirty="0">
                <a:latin typeface="Angsana New" panose="02020603050405020304" pitchFamily="18" charset="-34"/>
                <a:cs typeface="Angsana New" panose="02020603050405020304" pitchFamily="18" charset="-34"/>
              </a:rPr>
              <a:t>como segue: " (NR</a:t>
            </a:r>
            <a:r>
              <a:rPr lang="pt-BR" dirty="0"/>
              <a:t>)</a:t>
            </a:r>
          </a:p>
        </p:txBody>
      </p:sp>
    </p:spTree>
    <p:extLst>
      <p:ext uri="{BB962C8B-B14F-4D97-AF65-F5344CB8AC3E}">
        <p14:creationId xmlns:p14="http://schemas.microsoft.com/office/powerpoint/2010/main" val="3286909739"/>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style>
          <a:lnRef idx="2">
            <a:schemeClr val="accent4">
              <a:shade val="50000"/>
            </a:schemeClr>
          </a:lnRef>
          <a:fillRef idx="1">
            <a:schemeClr val="accent4"/>
          </a:fillRef>
          <a:effectRef idx="0">
            <a:schemeClr val="accent4"/>
          </a:effectRef>
          <a:fontRef idx="minor">
            <a:schemeClr val="lt1"/>
          </a:fontRef>
        </p:style>
        <p:txBody>
          <a:bodyPr/>
          <a:lstStyle/>
          <a:p>
            <a:pPr algn="ctr"/>
            <a:r>
              <a:rPr lang="pt-BR" dirty="0" smtClean="0"/>
              <a:t>PROCEDIMENTOS DE RECLAMAÇÃO</a:t>
            </a:r>
            <a:endParaRPr lang="pt-BR" dirty="0"/>
          </a:p>
        </p:txBody>
      </p:sp>
      <p:sp>
        <p:nvSpPr>
          <p:cNvPr id="3" name="Espaço Reservado para Conteúdo 2"/>
          <p:cNvSpPr>
            <a:spLocks noGrp="1"/>
          </p:cNvSpPr>
          <p:nvPr>
            <p:ph idx="1"/>
          </p:nvPr>
        </p:nvSpPr>
        <p:spPr/>
        <p:txBody>
          <a:bodyPr/>
          <a:lstStyle/>
          <a:p>
            <a:pPr algn="just"/>
            <a:r>
              <a:rPr lang="pt-BR" dirty="0" smtClean="0"/>
              <a:t>- </a:t>
            </a:r>
            <a:r>
              <a:rPr lang="pt-BR" sz="3200" dirty="0" smtClean="0">
                <a:latin typeface="Angsana New" panose="02020603050405020304" pitchFamily="18" charset="-34"/>
                <a:cs typeface="Angsana New" panose="02020603050405020304" pitchFamily="18" charset="-34"/>
              </a:rPr>
              <a:t>OUVIDORIA GERAL  recebe a reclamação, classifica por instituição financeira e envio, por meio eletrônico, os registros à DATAPREV, que suspenderá imediatamente o empréstimo;</a:t>
            </a:r>
          </a:p>
          <a:p>
            <a:pPr algn="just"/>
            <a:r>
              <a:rPr lang="pt-BR" sz="3200" dirty="0" err="1" smtClean="0">
                <a:latin typeface="Angsana New" panose="02020603050405020304" pitchFamily="18" charset="-34"/>
                <a:cs typeface="Angsana New" panose="02020603050405020304" pitchFamily="18" charset="-34"/>
              </a:rPr>
              <a:t>Dataprev</a:t>
            </a:r>
            <a:r>
              <a:rPr lang="pt-BR" sz="3200" dirty="0" smtClean="0">
                <a:latin typeface="Angsana New" panose="02020603050405020304" pitchFamily="18" charset="-34"/>
                <a:cs typeface="Angsana New" panose="02020603050405020304" pitchFamily="18" charset="-34"/>
              </a:rPr>
              <a:t> solicita as instituições financeiras, através de fluxo automatizado as informações;</a:t>
            </a:r>
          </a:p>
          <a:p>
            <a:pPr algn="just"/>
            <a:r>
              <a:rPr lang="pt-BR" sz="3200" dirty="0" smtClean="0">
                <a:latin typeface="Angsana New" panose="02020603050405020304" pitchFamily="18" charset="-34"/>
                <a:cs typeface="Angsana New" panose="02020603050405020304" pitchFamily="18" charset="-34"/>
              </a:rPr>
              <a:t>Decide após avaliação da documentação e comunica na OUVIDORIA.GERAL  sua conclusão. </a:t>
            </a:r>
          </a:p>
          <a:p>
            <a:pPr algn="just"/>
            <a:r>
              <a:rPr lang="pt-BR" sz="3200" dirty="0">
                <a:latin typeface="Angsana New" panose="02020603050405020304" pitchFamily="18" charset="-34"/>
                <a:cs typeface="Angsana New" panose="02020603050405020304" pitchFamily="18" charset="-34"/>
              </a:rPr>
              <a:t> </a:t>
            </a:r>
            <a:r>
              <a:rPr lang="pt-BR" sz="3200" dirty="0" smtClean="0">
                <a:latin typeface="Angsana New" panose="02020603050405020304" pitchFamily="18" charset="-34"/>
                <a:cs typeface="Angsana New" panose="02020603050405020304" pitchFamily="18" charset="-34"/>
              </a:rPr>
              <a:t>Caso o beneficiário não concorde deverá apresentar reclamação à ouvidoria às instituições de defesa do consumidor. </a:t>
            </a:r>
            <a:endParaRPr lang="pt-BR" sz="3200" dirty="0">
              <a:latin typeface="Angsana New" panose="02020603050405020304" pitchFamily="18" charset="-34"/>
              <a:cs typeface="Angsana New" panose="02020603050405020304" pitchFamily="18" charset="-34"/>
            </a:endParaRPr>
          </a:p>
        </p:txBody>
      </p:sp>
    </p:spTree>
    <p:extLst>
      <p:ext uri="{BB962C8B-B14F-4D97-AF65-F5344CB8AC3E}">
        <p14:creationId xmlns:p14="http://schemas.microsoft.com/office/powerpoint/2010/main" val="343078437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601133" y="373592"/>
            <a:ext cx="10515600" cy="1325563"/>
          </a:xfrm>
        </p:spPr>
        <p:style>
          <a:lnRef idx="2">
            <a:schemeClr val="accent4">
              <a:shade val="50000"/>
            </a:schemeClr>
          </a:lnRef>
          <a:fillRef idx="1">
            <a:schemeClr val="accent4"/>
          </a:fillRef>
          <a:effectRef idx="0">
            <a:schemeClr val="accent4"/>
          </a:effectRef>
          <a:fontRef idx="minor">
            <a:schemeClr val="lt1"/>
          </a:fontRef>
        </p:style>
        <p:txBody>
          <a:bodyPr/>
          <a:lstStyle/>
          <a:p>
            <a:pPr algn="ctr"/>
            <a:r>
              <a:rPr lang="pt-BR" b="1" dirty="0" smtClean="0"/>
              <a:t>APURAÇÃO DE IRREGULARIDADES</a:t>
            </a:r>
            <a:endParaRPr lang="pt-BR" b="1" dirty="0"/>
          </a:p>
        </p:txBody>
      </p:sp>
      <p:sp>
        <p:nvSpPr>
          <p:cNvPr id="3" name="Espaço Reservado para Conteúdo 2"/>
          <p:cNvSpPr>
            <a:spLocks noGrp="1"/>
          </p:cNvSpPr>
          <p:nvPr>
            <p:ph idx="1"/>
          </p:nvPr>
        </p:nvSpPr>
        <p:spPr/>
        <p:txBody>
          <a:bodyPr>
            <a:normAutofit/>
          </a:bodyPr>
          <a:lstStyle/>
          <a:p>
            <a:r>
              <a:rPr lang="pt-BR" b="1" dirty="0"/>
              <a:t>PROCEDIMENTOS PARA APURAÇÃO DE IRREGULARIDADES</a:t>
            </a:r>
            <a:endParaRPr lang="pt-BR" dirty="0"/>
          </a:p>
          <a:p>
            <a:r>
              <a:rPr lang="pt-BR" dirty="0"/>
              <a:t> </a:t>
            </a:r>
          </a:p>
          <a:p>
            <a:pPr algn="just"/>
            <a:r>
              <a:rPr lang="pt-BR" dirty="0"/>
              <a:t>" </a:t>
            </a:r>
            <a:r>
              <a:rPr lang="pt-BR" dirty="0">
                <a:latin typeface="Angsana New" panose="02020603050405020304" pitchFamily="18" charset="-34"/>
                <a:cs typeface="Angsana New" panose="02020603050405020304" pitchFamily="18" charset="-34"/>
              </a:rPr>
              <a:t>Art. 52-A . As penalidades previstas neste capítulo serão aplicadas mediante observância do devido processo legal, respeitados o contraditório e a ampla defesa, a ser desenvolvido nas seguintes fases:</a:t>
            </a:r>
          </a:p>
          <a:p>
            <a:pPr algn="just"/>
            <a:r>
              <a:rPr lang="pt-BR" dirty="0">
                <a:latin typeface="Angsana New" panose="02020603050405020304" pitchFamily="18" charset="-34"/>
                <a:cs typeface="Angsana New" panose="02020603050405020304" pitchFamily="18" charset="-34"/>
              </a:rPr>
              <a:t>I - o processo de apuração por irregularidades nas operações de consignações/retenção/RMC realizadas pelas instituições financeiras ou por correspondentes bancários a seu serviço, na veiculação, na ausência de respostas ou na prestação de informações falsas ou incorretas aos beneficiários será iniciado de ofício ou mediante requerimento de qualquer interessado, pela Divisão de Consignações em Benefícios - DCONB, que deverá instruir o processo com todos os elementos necessários à identificação da conduta alegadamente irregular;</a:t>
            </a:r>
          </a:p>
          <a:p>
            <a:endParaRPr lang="pt-BR" dirty="0"/>
          </a:p>
        </p:txBody>
      </p:sp>
    </p:spTree>
    <p:extLst>
      <p:ext uri="{BB962C8B-B14F-4D97-AF65-F5344CB8AC3E}">
        <p14:creationId xmlns:p14="http://schemas.microsoft.com/office/powerpoint/2010/main" val="75306187"/>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idx="4294967295"/>
          </p:nvPr>
        </p:nvSpPr>
        <p:spPr>
          <a:xfrm>
            <a:off x="-127000" y="263525"/>
            <a:ext cx="10515600" cy="1325563"/>
          </a:xfrm>
        </p:spPr>
        <p:style>
          <a:lnRef idx="2">
            <a:schemeClr val="accent4">
              <a:shade val="50000"/>
            </a:schemeClr>
          </a:lnRef>
          <a:fillRef idx="1">
            <a:schemeClr val="accent4"/>
          </a:fillRef>
          <a:effectRef idx="0">
            <a:schemeClr val="accent4"/>
          </a:effectRef>
          <a:fontRef idx="minor">
            <a:schemeClr val="lt1"/>
          </a:fontRef>
        </p:style>
        <p:txBody>
          <a:bodyPr/>
          <a:lstStyle/>
          <a:p>
            <a:pPr algn="ctr"/>
            <a:r>
              <a:rPr lang="pt-BR" b="1" dirty="0" smtClean="0"/>
              <a:t>CUSTOS OPERACIONAIS</a:t>
            </a:r>
            <a:endParaRPr lang="pt-BR" b="1" dirty="0"/>
          </a:p>
        </p:txBody>
      </p:sp>
      <p:sp>
        <p:nvSpPr>
          <p:cNvPr id="3" name="Espaço Reservado para Conteúdo 2"/>
          <p:cNvSpPr>
            <a:spLocks noGrp="1"/>
          </p:cNvSpPr>
          <p:nvPr>
            <p:ph idx="4294967295"/>
          </p:nvPr>
        </p:nvSpPr>
        <p:spPr>
          <a:xfrm>
            <a:off x="0" y="1825625"/>
            <a:ext cx="10515600" cy="4351338"/>
          </a:xfrm>
        </p:spPr>
        <p:txBody>
          <a:bodyPr>
            <a:normAutofit fontScale="85000" lnSpcReduction="20000"/>
          </a:bodyPr>
          <a:lstStyle/>
          <a:p>
            <a:r>
              <a:rPr lang="pt-BR" dirty="0">
                <a:latin typeface="Angsana New" panose="02020603050405020304" pitchFamily="18" charset="-34"/>
                <a:cs typeface="Angsana New" panose="02020603050405020304" pitchFamily="18" charset="-34"/>
              </a:rPr>
              <a:t>Art. 53 . .....</a:t>
            </a:r>
          </a:p>
          <a:p>
            <a:pPr algn="just"/>
            <a:r>
              <a:rPr lang="pt-BR" dirty="0">
                <a:latin typeface="Angsana New" panose="02020603050405020304" pitchFamily="18" charset="-34"/>
                <a:cs typeface="Angsana New" panose="02020603050405020304" pitchFamily="18" charset="-34"/>
              </a:rPr>
              <a:t>§ 1º O INSS realizará levantamento anual dos custos operacionais a ele acarretados pelas operações de crédito consignado contratadas.</a:t>
            </a:r>
          </a:p>
          <a:p>
            <a:pPr algn="just"/>
            <a:r>
              <a:rPr lang="pt-BR" dirty="0">
                <a:latin typeface="Angsana New" panose="02020603050405020304" pitchFamily="18" charset="-34"/>
                <a:cs typeface="Angsana New" panose="02020603050405020304" pitchFamily="18" charset="-34"/>
              </a:rPr>
              <a:t>§ 2º O custo operacional referido no § 1º do caput será fixado em ato próprio do INSS, publicado anualmente, para fins de cobrança às instituições financeiras e sociedades de arrendamento mercantil, a partir do exercício de 2019.</a:t>
            </a:r>
          </a:p>
          <a:p>
            <a:pPr algn="just"/>
            <a:r>
              <a:rPr lang="pt-BR" dirty="0">
                <a:latin typeface="Angsana New" panose="02020603050405020304" pitchFamily="18" charset="-34"/>
                <a:cs typeface="Angsana New" panose="02020603050405020304" pitchFamily="18" charset="-34"/>
              </a:rPr>
              <a:t>§ 3º O INSS poderá, mediante ato conjunto</a:t>
            </a:r>
            <a:r>
              <a:rPr lang="pt-BR" b="1" dirty="0">
                <a:latin typeface="Angsana New" panose="02020603050405020304" pitchFamily="18" charset="-34"/>
                <a:cs typeface="Angsana New" panose="02020603050405020304" pitchFamily="18" charset="-34"/>
              </a:rPr>
              <a:t>, </a:t>
            </a:r>
            <a:r>
              <a:rPr lang="pt-BR" dirty="0">
                <a:latin typeface="Angsana New" panose="02020603050405020304" pitchFamily="18" charset="-34"/>
                <a:cs typeface="Angsana New" panose="02020603050405020304" pitchFamily="18" charset="-34"/>
              </a:rPr>
              <a:t>delegar à </a:t>
            </a:r>
            <a:r>
              <a:rPr lang="pt-BR" dirty="0" err="1">
                <a:latin typeface="Angsana New" panose="02020603050405020304" pitchFamily="18" charset="-34"/>
                <a:cs typeface="Angsana New" panose="02020603050405020304" pitchFamily="18" charset="-34"/>
              </a:rPr>
              <a:t>Dataprev</a:t>
            </a:r>
            <a:r>
              <a:rPr lang="pt-BR" dirty="0">
                <a:latin typeface="Angsana New" panose="02020603050405020304" pitchFamily="18" charset="-34"/>
                <a:cs typeface="Angsana New" panose="02020603050405020304" pitchFamily="18" charset="-34"/>
              </a:rPr>
              <a:t> a operacionalização da cobrança dos custos referidos neste artigo.</a:t>
            </a:r>
          </a:p>
          <a:p>
            <a:pPr algn="just"/>
            <a:r>
              <a:rPr lang="pt-BR" dirty="0">
                <a:latin typeface="Angsana New" panose="02020603050405020304" pitchFamily="18" charset="-34"/>
                <a:cs typeface="Angsana New" panose="02020603050405020304" pitchFamily="18" charset="-34"/>
              </a:rPr>
              <a:t>§ 4º O valor apurado deverá ser cobrado às instituições e sociedades de arrendamento mercantil no ano da apuração, em doze parcelas mensais, calculadas proporcionalmente ao quantitativo de contratos de empréstimos, financiamentos, cartões de crédito e operações de arrendamento mercantil consignados, mediante retenção por ocasião do repasse dos recursos referentes às consignações respectivas.</a:t>
            </a:r>
          </a:p>
          <a:p>
            <a:pPr algn="just"/>
            <a:r>
              <a:rPr lang="pt-BR" dirty="0">
                <a:latin typeface="Angsana New" panose="02020603050405020304" pitchFamily="18" charset="-34"/>
                <a:cs typeface="Angsana New" panose="02020603050405020304" pitchFamily="18" charset="-34"/>
              </a:rPr>
              <a:t>§ 5º Os custos específicos, relativos às operações de tecnologia da informação, poderão ser cobrados diretamente pela </a:t>
            </a:r>
            <a:r>
              <a:rPr lang="pt-BR" dirty="0" err="1">
                <a:latin typeface="Angsana New" panose="02020603050405020304" pitchFamily="18" charset="-34"/>
                <a:cs typeface="Angsana New" panose="02020603050405020304" pitchFamily="18" charset="-34"/>
              </a:rPr>
              <a:t>Dataprev</a:t>
            </a:r>
            <a:r>
              <a:rPr lang="pt-BR" dirty="0">
                <a:latin typeface="Angsana New" panose="02020603050405020304" pitchFamily="18" charset="-34"/>
                <a:cs typeface="Angsana New" panose="02020603050405020304" pitchFamily="18" charset="-34"/>
              </a:rPr>
              <a:t> às instituições financeiras e sociedades de arrendamento mercantil, na forma a ser definida pelo ato referido no § 2º deste artigo."</a:t>
            </a:r>
          </a:p>
          <a:p>
            <a:endParaRPr lang="pt-BR" dirty="0"/>
          </a:p>
        </p:txBody>
      </p:sp>
    </p:spTree>
    <p:extLst>
      <p:ext uri="{BB962C8B-B14F-4D97-AF65-F5344CB8AC3E}">
        <p14:creationId xmlns:p14="http://schemas.microsoft.com/office/powerpoint/2010/main" val="956346006"/>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ctrTitle" idx="4294967295"/>
          </p:nvPr>
        </p:nvSpPr>
        <p:spPr>
          <a:xfrm>
            <a:off x="558800" y="1122363"/>
            <a:ext cx="9609667" cy="1079500"/>
          </a:xfrm>
        </p:spPr>
        <p:style>
          <a:lnRef idx="2">
            <a:schemeClr val="accent4">
              <a:shade val="50000"/>
            </a:schemeClr>
          </a:lnRef>
          <a:fillRef idx="1">
            <a:schemeClr val="accent4"/>
          </a:fillRef>
          <a:effectRef idx="0">
            <a:schemeClr val="accent4"/>
          </a:effectRef>
          <a:fontRef idx="minor">
            <a:schemeClr val="lt1"/>
          </a:fontRef>
        </p:style>
        <p:txBody>
          <a:bodyPr>
            <a:normAutofit fontScale="90000"/>
          </a:bodyPr>
          <a:lstStyle/>
          <a:p>
            <a:pPr algn="ctr"/>
            <a:r>
              <a:rPr lang="pt-BR" b="1" dirty="0"/>
              <a:t>PREVISÃO LEGAL – Lei 10.820, de 17 de dezembro de 2003</a:t>
            </a:r>
          </a:p>
        </p:txBody>
      </p:sp>
      <p:sp>
        <p:nvSpPr>
          <p:cNvPr id="3" name="Subtítulo 2"/>
          <p:cNvSpPr>
            <a:spLocks noGrp="1"/>
          </p:cNvSpPr>
          <p:nvPr>
            <p:ph type="subTitle" idx="4294967295"/>
          </p:nvPr>
        </p:nvSpPr>
        <p:spPr>
          <a:xfrm>
            <a:off x="558800" y="2633663"/>
            <a:ext cx="9609667" cy="2362200"/>
          </a:xfrm>
        </p:spPr>
        <p:txBody>
          <a:bodyPr>
            <a:normAutofit fontScale="92500" lnSpcReduction="10000"/>
          </a:bodyPr>
          <a:lstStyle/>
          <a:p>
            <a:pPr algn="just"/>
            <a:r>
              <a:rPr lang="pt-BR" dirty="0">
                <a:latin typeface="Angsana New" panose="02020603050405020304" pitchFamily="18" charset="-34"/>
                <a:cs typeface="Angsana New" panose="02020603050405020304" pitchFamily="18" charset="-34"/>
              </a:rPr>
              <a:t>Art. 6</a:t>
            </a:r>
            <a:r>
              <a:rPr lang="pt-BR" u="sng" baseline="30000" dirty="0">
                <a:latin typeface="Angsana New" panose="02020603050405020304" pitchFamily="18" charset="-34"/>
                <a:cs typeface="Angsana New" panose="02020603050405020304" pitchFamily="18" charset="-34"/>
              </a:rPr>
              <a:t>o</a:t>
            </a:r>
            <a:r>
              <a:rPr lang="pt-BR" dirty="0">
                <a:latin typeface="Angsana New" panose="02020603050405020304" pitchFamily="18" charset="-34"/>
                <a:cs typeface="Angsana New" panose="02020603050405020304" pitchFamily="18" charset="-34"/>
              </a:rPr>
              <a:t>  Os titulares de benefícios de aposentadoria e pensão do Regime Geral de Previdência Social poderão autorizar o Instituto Nacional do Seguro Social - INSS </a:t>
            </a:r>
            <a:r>
              <a:rPr lang="pt-BR" b="1" dirty="0">
                <a:latin typeface="Angsana New" panose="02020603050405020304" pitchFamily="18" charset="-34"/>
                <a:cs typeface="Angsana New" panose="02020603050405020304" pitchFamily="18" charset="-34"/>
              </a:rPr>
              <a:t>a proceder aos descontos referidos no art. 1</a:t>
            </a:r>
            <a:r>
              <a:rPr lang="pt-BR" b="1" u="sng" baseline="30000" dirty="0">
                <a:latin typeface="Angsana New" panose="02020603050405020304" pitchFamily="18" charset="-34"/>
                <a:cs typeface="Angsana New" panose="02020603050405020304" pitchFamily="18" charset="-34"/>
              </a:rPr>
              <a:t>o</a:t>
            </a:r>
            <a:r>
              <a:rPr lang="pt-BR" dirty="0">
                <a:latin typeface="Angsana New" panose="02020603050405020304" pitchFamily="18" charset="-34"/>
                <a:cs typeface="Angsana New" panose="02020603050405020304" pitchFamily="18" charset="-34"/>
              </a:rPr>
              <a:t> </a:t>
            </a:r>
            <a:r>
              <a:rPr lang="pt-BR" b="1" dirty="0">
                <a:latin typeface="Angsana New" panose="02020603050405020304" pitchFamily="18" charset="-34"/>
                <a:cs typeface="Angsana New" panose="02020603050405020304" pitchFamily="18" charset="-34"/>
              </a:rPr>
              <a:t>e autorizar, de forma irrevogável e irretratável, que a instituição financeira na qual recebam seus benefícios retenha, para fins de amortização, valores referentes ao pagamento mensal de empréstimos, financiamentos, cartões de crédito e operações de arrendamento mercantil por ela concedidos, quando previstos em contrato, nas condições estabelecidas em regulamento, observadas as normas editadas pelo INSS</a:t>
            </a:r>
            <a:r>
              <a:rPr lang="pt-BR" dirty="0">
                <a:latin typeface="Angsana New" panose="02020603050405020304" pitchFamily="18" charset="-34"/>
                <a:cs typeface="Angsana New" panose="02020603050405020304" pitchFamily="18" charset="-34"/>
              </a:rPr>
              <a:t>.         </a:t>
            </a:r>
            <a:r>
              <a:rPr lang="pt-BR" dirty="0">
                <a:latin typeface="Angsana New" panose="02020603050405020304" pitchFamily="18" charset="-34"/>
                <a:cs typeface="Angsana New" panose="02020603050405020304" pitchFamily="18" charset="-34"/>
                <a:hlinkClick r:id="rId2"/>
              </a:rPr>
              <a:t>(Redação dada pela Lei nº 13.172, de 2015)</a:t>
            </a:r>
            <a:endParaRPr lang="pt-BR" dirty="0">
              <a:latin typeface="Angsana New" panose="02020603050405020304" pitchFamily="18" charset="-34"/>
              <a:cs typeface="Angsana New" panose="02020603050405020304" pitchFamily="18" charset="-34"/>
            </a:endParaRPr>
          </a:p>
          <a:p>
            <a:pPr algn="just"/>
            <a:endParaRPr lang="pt-BR" dirty="0">
              <a:latin typeface="Bell MT" panose="02020503060305020303" pitchFamily="18" charset="0"/>
            </a:endParaRPr>
          </a:p>
        </p:txBody>
      </p:sp>
    </p:spTree>
    <p:extLst>
      <p:ext uri="{BB962C8B-B14F-4D97-AF65-F5344CB8AC3E}">
        <p14:creationId xmlns:p14="http://schemas.microsoft.com/office/powerpoint/2010/main" val="2605063553"/>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style>
          <a:lnRef idx="2">
            <a:schemeClr val="accent4">
              <a:shade val="50000"/>
            </a:schemeClr>
          </a:lnRef>
          <a:fillRef idx="1">
            <a:schemeClr val="accent4"/>
          </a:fillRef>
          <a:effectRef idx="0">
            <a:schemeClr val="accent4"/>
          </a:effectRef>
          <a:fontRef idx="minor">
            <a:schemeClr val="lt1"/>
          </a:fontRef>
        </p:style>
        <p:txBody>
          <a:bodyPr>
            <a:normAutofit/>
          </a:bodyPr>
          <a:lstStyle/>
          <a:p>
            <a:pPr algn="ctr"/>
            <a:r>
              <a:rPr lang="pt-BR" b="1" dirty="0" smtClean="0"/>
              <a:t>INOVAÇÃO NORMATIVA – IN 100/2018 - BLOQUEIO DE BENEFÍCIOS</a:t>
            </a:r>
            <a:endParaRPr lang="pt-BR" b="1" dirty="0"/>
          </a:p>
        </p:txBody>
      </p:sp>
      <p:sp>
        <p:nvSpPr>
          <p:cNvPr id="3" name="Espaço Reservado para Conteúdo 2"/>
          <p:cNvSpPr>
            <a:spLocks noGrp="1"/>
          </p:cNvSpPr>
          <p:nvPr>
            <p:ph idx="1"/>
          </p:nvPr>
        </p:nvSpPr>
        <p:spPr/>
        <p:txBody>
          <a:bodyPr>
            <a:normAutofit/>
          </a:bodyPr>
          <a:lstStyle/>
          <a:p>
            <a:r>
              <a:rPr lang="pt-BR" dirty="0">
                <a:latin typeface="Angsana New" panose="02020603050405020304" pitchFamily="18" charset="-34"/>
                <a:cs typeface="Angsana New" panose="02020603050405020304" pitchFamily="18" charset="-34"/>
              </a:rPr>
              <a:t>Art. 1º .....</a:t>
            </a:r>
          </a:p>
          <a:p>
            <a:pPr algn="just"/>
            <a:r>
              <a:rPr lang="pt-BR" dirty="0">
                <a:latin typeface="Angsana New" panose="02020603050405020304" pitchFamily="18" charset="-34"/>
                <a:cs typeface="Angsana New" panose="02020603050405020304" pitchFamily="18" charset="-34"/>
              </a:rPr>
              <a:t>§ 1º Os benefícios referidos no caput, uma vez concedidos, </a:t>
            </a:r>
            <a:r>
              <a:rPr lang="pt-BR" b="1" dirty="0">
                <a:latin typeface="Angsana New" panose="02020603050405020304" pitchFamily="18" charset="-34"/>
                <a:cs typeface="Angsana New" panose="02020603050405020304" pitchFamily="18" charset="-34"/>
              </a:rPr>
              <a:t>permanecerão bloqueados</a:t>
            </a:r>
            <a:r>
              <a:rPr lang="pt-BR" dirty="0">
                <a:latin typeface="Angsana New" panose="02020603050405020304" pitchFamily="18" charset="-34"/>
                <a:cs typeface="Angsana New" panose="02020603050405020304" pitchFamily="18" charset="-34"/>
              </a:rPr>
              <a:t> para a realização de operações relacionadas à consignação de valores relativos a empréstimos, financiamentos, cartões de crédito e operações de arrendamento mercantil </a:t>
            </a:r>
            <a:r>
              <a:rPr lang="pt-BR" b="1" u="sng" dirty="0">
                <a:latin typeface="Angsana New" panose="02020603050405020304" pitchFamily="18" charset="-34"/>
                <a:cs typeface="Angsana New" panose="02020603050405020304" pitchFamily="18" charset="-34"/>
              </a:rPr>
              <a:t>até que haja autorização expressa para desbloqueio por parte de seu titular ou representante legal</a:t>
            </a:r>
            <a:r>
              <a:rPr lang="pt-BR" dirty="0">
                <a:latin typeface="Angsana New" panose="02020603050405020304" pitchFamily="18" charset="-34"/>
                <a:cs typeface="Angsana New" panose="02020603050405020304" pitchFamily="18" charset="-34"/>
              </a:rPr>
              <a:t>.</a:t>
            </a:r>
          </a:p>
          <a:p>
            <a:pPr algn="just"/>
            <a:r>
              <a:rPr lang="pt-BR" b="1" dirty="0">
                <a:latin typeface="Angsana New" panose="02020603050405020304" pitchFamily="18" charset="-34"/>
                <a:cs typeface="Angsana New" panose="02020603050405020304" pitchFamily="18" charset="-34"/>
              </a:rPr>
              <a:t>§ 2º O desbloqueio referido no § 1º deste artigo somente poderá ser autorizado após noventa dias contados a partir da Data de Despacho do Benefício - DDB, </a:t>
            </a:r>
            <a:r>
              <a:rPr lang="pt-BR" b="1" u="sng" dirty="0">
                <a:latin typeface="Angsana New" panose="02020603050405020304" pitchFamily="18" charset="-34"/>
                <a:cs typeface="Angsana New" panose="02020603050405020304" pitchFamily="18" charset="-34"/>
              </a:rPr>
              <a:t>por meio de serviço eletrônico com acesso autenticado, para tratamento das autorizações emitidas em meio físico ou eletrônico.</a:t>
            </a:r>
            <a:endParaRPr lang="pt-BR" u="sng" dirty="0">
              <a:latin typeface="Angsana New" panose="02020603050405020304" pitchFamily="18" charset="-34"/>
              <a:cs typeface="Angsana New" panose="02020603050405020304" pitchFamily="18" charset="-34"/>
            </a:endParaRPr>
          </a:p>
          <a:p>
            <a:endParaRPr lang="pt-BR" dirty="0">
              <a:latin typeface="Bell MT" panose="02020503060305020303" pitchFamily="18" charset="0"/>
            </a:endParaRPr>
          </a:p>
        </p:txBody>
      </p:sp>
    </p:spTree>
    <p:extLst>
      <p:ext uri="{BB962C8B-B14F-4D97-AF65-F5344CB8AC3E}">
        <p14:creationId xmlns:p14="http://schemas.microsoft.com/office/powerpoint/2010/main" val="454839614"/>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ítulo 3"/>
          <p:cNvSpPr>
            <a:spLocks noGrp="1"/>
          </p:cNvSpPr>
          <p:nvPr>
            <p:ph type="title"/>
          </p:nvPr>
        </p:nvSpPr>
        <p:spPr/>
        <p:style>
          <a:lnRef idx="2">
            <a:schemeClr val="accent4">
              <a:shade val="50000"/>
            </a:schemeClr>
          </a:lnRef>
          <a:fillRef idx="1">
            <a:schemeClr val="accent4"/>
          </a:fillRef>
          <a:effectRef idx="0">
            <a:schemeClr val="accent4"/>
          </a:effectRef>
          <a:fontRef idx="minor">
            <a:schemeClr val="lt1"/>
          </a:fontRef>
        </p:style>
        <p:txBody>
          <a:bodyPr/>
          <a:lstStyle/>
          <a:p>
            <a:pPr algn="ctr"/>
            <a:r>
              <a:rPr lang="pt-BR" b="1" dirty="0" smtClean="0"/>
              <a:t>INOVAÇÃO NORMATIVA – PROBIÇÃO DE MARKETING</a:t>
            </a:r>
            <a:endParaRPr lang="pt-BR" b="1" dirty="0"/>
          </a:p>
        </p:txBody>
      </p:sp>
      <p:sp>
        <p:nvSpPr>
          <p:cNvPr id="3" name="Espaço Reservado para Conteúdo 2"/>
          <p:cNvSpPr>
            <a:spLocks noGrp="1"/>
          </p:cNvSpPr>
          <p:nvPr>
            <p:ph idx="1"/>
          </p:nvPr>
        </p:nvSpPr>
        <p:spPr/>
        <p:txBody>
          <a:bodyPr>
            <a:normAutofit/>
          </a:bodyPr>
          <a:lstStyle/>
          <a:p>
            <a:pPr indent="1117600" algn="just"/>
            <a:endParaRPr lang="pt-BR" dirty="0" smtClean="0">
              <a:latin typeface="Angsana New" panose="02020603050405020304" pitchFamily="18" charset="-34"/>
              <a:cs typeface="Angsana New" panose="02020603050405020304" pitchFamily="18" charset="-34"/>
            </a:endParaRPr>
          </a:p>
          <a:p>
            <a:pPr indent="1117600" algn="just"/>
            <a:r>
              <a:rPr lang="pt-BR" dirty="0" smtClean="0">
                <a:latin typeface="Angsana New" panose="02020603050405020304" pitchFamily="18" charset="-34"/>
                <a:cs typeface="Angsana New" panose="02020603050405020304" pitchFamily="18" charset="-34"/>
              </a:rPr>
              <a:t>§3º </a:t>
            </a:r>
            <a:r>
              <a:rPr lang="pt-BR" dirty="0">
                <a:latin typeface="Angsana New" panose="02020603050405020304" pitchFamily="18" charset="-34"/>
                <a:cs typeface="Angsana New" panose="02020603050405020304" pitchFamily="18" charset="-34"/>
              </a:rPr>
              <a:t>Fica expressamente vedado às instituições financeiras e sociedades de arrendamento mercantil que mantenham Convênios e/ou Acordos de Cooperação Técnica com o INSS, diretamente ou por meio de interposta pessoa, física ou jurídica, qualquer atividade de marketing ativo, oferta comercial, proposta, publicidade direcionada a beneficiário específico ou qualquer tipo de atividade tendente a convencer o beneficiário do INSS a celebrar contratos de empréstimo pessoal e cartão de crédito, com pagamento mediante consignação em benefício, antes do decurso de 180 (cento e oitenta) dias contatos a partir da respectiva </a:t>
            </a:r>
            <a:r>
              <a:rPr lang="pt-BR" dirty="0" smtClean="0">
                <a:latin typeface="Angsana New" panose="02020603050405020304" pitchFamily="18" charset="-34"/>
                <a:cs typeface="Angsana New" panose="02020603050405020304" pitchFamily="18" charset="-34"/>
              </a:rPr>
              <a:t>DDB.</a:t>
            </a:r>
            <a:endParaRPr lang="pt-BR" dirty="0">
              <a:latin typeface="Angsana New" panose="02020603050405020304" pitchFamily="18" charset="-34"/>
              <a:cs typeface="Angsana New" panose="02020603050405020304" pitchFamily="18" charset="-34"/>
            </a:endParaRPr>
          </a:p>
        </p:txBody>
      </p:sp>
    </p:spTree>
    <p:extLst>
      <p:ext uri="{BB962C8B-B14F-4D97-AF65-F5344CB8AC3E}">
        <p14:creationId xmlns:p14="http://schemas.microsoft.com/office/powerpoint/2010/main" val="166863083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style>
          <a:lnRef idx="2">
            <a:schemeClr val="accent4">
              <a:shade val="50000"/>
            </a:schemeClr>
          </a:lnRef>
          <a:fillRef idx="1">
            <a:schemeClr val="accent4"/>
          </a:fillRef>
          <a:effectRef idx="0">
            <a:schemeClr val="accent4"/>
          </a:effectRef>
          <a:fontRef idx="minor">
            <a:schemeClr val="lt1"/>
          </a:fontRef>
        </p:style>
        <p:txBody>
          <a:bodyPr/>
          <a:lstStyle/>
          <a:p>
            <a:pPr algn="ctr"/>
            <a:r>
              <a:rPr lang="pt-BR" dirty="0" smtClean="0"/>
              <a:t>DESCUMPRIMENTO</a:t>
            </a:r>
            <a:endParaRPr lang="pt-BR" dirty="0"/>
          </a:p>
        </p:txBody>
      </p:sp>
      <p:sp>
        <p:nvSpPr>
          <p:cNvPr id="3" name="Espaço Reservado para Conteúdo 2"/>
          <p:cNvSpPr>
            <a:spLocks noGrp="1"/>
          </p:cNvSpPr>
          <p:nvPr>
            <p:ph idx="1"/>
          </p:nvPr>
        </p:nvSpPr>
        <p:spPr/>
        <p:txBody>
          <a:bodyPr/>
          <a:lstStyle/>
          <a:p>
            <a:r>
              <a:rPr lang="pt-BR" b="1" dirty="0">
                <a:latin typeface="Angsana New" panose="02020603050405020304" pitchFamily="18" charset="-34"/>
                <a:cs typeface="Angsana New" panose="02020603050405020304" pitchFamily="18" charset="-34"/>
              </a:rPr>
              <a:t>DESCUMPRIMENTO </a:t>
            </a:r>
            <a:endParaRPr lang="pt-BR" b="1" dirty="0" smtClean="0">
              <a:latin typeface="Angsana New" panose="02020603050405020304" pitchFamily="18" charset="-34"/>
              <a:cs typeface="Angsana New" panose="02020603050405020304" pitchFamily="18" charset="-34"/>
            </a:endParaRPr>
          </a:p>
          <a:p>
            <a:endParaRPr lang="pt-BR" dirty="0">
              <a:latin typeface="Angsana New" panose="02020603050405020304" pitchFamily="18" charset="-34"/>
              <a:cs typeface="Angsana New" panose="02020603050405020304" pitchFamily="18" charset="-34"/>
            </a:endParaRPr>
          </a:p>
          <a:p>
            <a:pPr algn="just"/>
            <a:r>
              <a:rPr lang="pt-BR" sz="3600" dirty="0">
                <a:latin typeface="Angsana New" panose="02020603050405020304" pitchFamily="18" charset="-34"/>
                <a:cs typeface="Angsana New" panose="02020603050405020304" pitchFamily="18" charset="-34"/>
              </a:rPr>
              <a:t>§ 4º As atividades referidas no § 3º deste artigo, se realizadas no prazo de vedação, serão consideradas assédio comercial, e serão punidas nos termos do Capítulo XII, sem prejuízo de assim também serem consideradas outras práticas qualificadas como abusivas pelos órgãos de defesa do consumidor.</a:t>
            </a:r>
          </a:p>
          <a:p>
            <a:endParaRPr lang="pt-BR" sz="3600" dirty="0">
              <a:latin typeface="Angsana New" panose="02020603050405020304" pitchFamily="18" charset="-34"/>
              <a:cs typeface="Angsana New" panose="02020603050405020304" pitchFamily="18" charset="-34"/>
            </a:endParaRPr>
          </a:p>
        </p:txBody>
      </p:sp>
    </p:spTree>
    <p:extLst>
      <p:ext uri="{BB962C8B-B14F-4D97-AF65-F5344CB8AC3E}">
        <p14:creationId xmlns:p14="http://schemas.microsoft.com/office/powerpoint/2010/main" val="40336315"/>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702734" y="500062"/>
            <a:ext cx="10515600" cy="1325563"/>
          </a:xfrm>
        </p:spPr>
        <p:style>
          <a:lnRef idx="2">
            <a:schemeClr val="accent4">
              <a:shade val="50000"/>
            </a:schemeClr>
          </a:lnRef>
          <a:fillRef idx="1">
            <a:schemeClr val="accent4"/>
          </a:fillRef>
          <a:effectRef idx="0">
            <a:schemeClr val="accent4"/>
          </a:effectRef>
          <a:fontRef idx="minor">
            <a:schemeClr val="lt1"/>
          </a:fontRef>
        </p:style>
        <p:txBody>
          <a:bodyPr>
            <a:normAutofit fontScale="90000"/>
          </a:bodyPr>
          <a:lstStyle/>
          <a:p>
            <a:pPr lvl="0" algn="ctr">
              <a:spcBef>
                <a:spcPts val="0"/>
              </a:spcBef>
            </a:pPr>
            <a:r>
              <a:rPr lang="pt-BR" sz="4900" dirty="0" smtClean="0"/>
              <a:t/>
            </a:r>
            <a:br>
              <a:rPr lang="pt-BR" sz="4900" dirty="0" smtClean="0"/>
            </a:br>
            <a:r>
              <a:rPr lang="pt-BR" sz="4900" dirty="0"/>
              <a:t/>
            </a:r>
            <a:br>
              <a:rPr lang="pt-BR" sz="4900" dirty="0"/>
            </a:br>
            <a:r>
              <a:rPr lang="pt-BR" sz="3100" dirty="0" smtClean="0"/>
              <a:t>INOVAÇÃO NORMATIVA – AUTORIZAÇÃO DO TUTOR/CURADOR REALIZAR EMPRÉSTIMO CONSIGNADO</a:t>
            </a:r>
            <a:r>
              <a:rPr lang="pt-BR" sz="3100" b="1" dirty="0" smtClean="0"/>
              <a:t/>
            </a:r>
            <a:br>
              <a:rPr lang="pt-BR" sz="3100" b="1" dirty="0" smtClean="0"/>
            </a:br>
            <a:r>
              <a:rPr lang="pt-BR" sz="2200" dirty="0" smtClean="0"/>
              <a:t/>
            </a:r>
            <a:br>
              <a:rPr lang="pt-BR" sz="2200" dirty="0" smtClean="0"/>
            </a:br>
            <a:r>
              <a:rPr lang="pt-BR" sz="2000" dirty="0" smtClean="0"/>
              <a:t>. </a:t>
            </a:r>
            <a:br>
              <a:rPr lang="pt-BR" sz="2000" dirty="0" smtClean="0"/>
            </a:br>
            <a:r>
              <a:rPr lang="pt-BR" sz="2000" dirty="0"/>
              <a:t/>
            </a:r>
            <a:br>
              <a:rPr lang="pt-BR" sz="2000" dirty="0"/>
            </a:br>
            <a:endParaRPr lang="pt-BR" sz="2000" dirty="0"/>
          </a:p>
        </p:txBody>
      </p:sp>
      <p:sp>
        <p:nvSpPr>
          <p:cNvPr id="3" name="Espaço Reservado para Conteúdo 2"/>
          <p:cNvSpPr>
            <a:spLocks noGrp="1"/>
          </p:cNvSpPr>
          <p:nvPr>
            <p:ph idx="1"/>
          </p:nvPr>
        </p:nvSpPr>
        <p:spPr/>
        <p:txBody>
          <a:bodyPr>
            <a:normAutofit/>
          </a:bodyPr>
          <a:lstStyle/>
          <a:p>
            <a:pPr algn="just"/>
            <a:endParaRPr lang="pt-BR" dirty="0" smtClean="0"/>
          </a:p>
          <a:p>
            <a:r>
              <a:rPr lang="pt-BR" dirty="0">
                <a:latin typeface="Angsana New" panose="02020603050405020304" pitchFamily="18" charset="-34"/>
                <a:cs typeface="Angsana New" panose="02020603050405020304" pitchFamily="18" charset="-34"/>
              </a:rPr>
              <a:t>" Art. 3º .....</a:t>
            </a:r>
          </a:p>
          <a:p>
            <a:pPr algn="just"/>
            <a:r>
              <a:rPr lang="pt-BR" dirty="0">
                <a:latin typeface="Angsana New" panose="02020603050405020304" pitchFamily="18" charset="-34"/>
                <a:cs typeface="Angsana New" panose="02020603050405020304" pitchFamily="18" charset="-34"/>
              </a:rPr>
              <a:t>I - o empréstimo seja realizado com instituição financeira que tenha celebrado Convênio e/ou Acordo com o INSS/Empresa de Tecnologia e Informações da Previdência - </a:t>
            </a:r>
            <a:r>
              <a:rPr lang="pt-BR" dirty="0" err="1">
                <a:latin typeface="Angsana New" panose="02020603050405020304" pitchFamily="18" charset="-34"/>
                <a:cs typeface="Angsana New" panose="02020603050405020304" pitchFamily="18" charset="-34"/>
              </a:rPr>
              <a:t>Dataprev</a:t>
            </a:r>
            <a:r>
              <a:rPr lang="pt-BR" dirty="0">
                <a:latin typeface="Angsana New" panose="02020603050405020304" pitchFamily="18" charset="-34"/>
                <a:cs typeface="Angsana New" panose="02020603050405020304" pitchFamily="18" charset="-34"/>
              </a:rPr>
              <a:t>, para esse fim; (NR)</a:t>
            </a:r>
          </a:p>
          <a:p>
            <a:pPr algn="just"/>
            <a:r>
              <a:rPr lang="pt-BR" dirty="0">
                <a:latin typeface="Angsana New" panose="02020603050405020304" pitchFamily="18" charset="-34"/>
                <a:cs typeface="Angsana New" panose="02020603050405020304" pitchFamily="18" charset="-34"/>
              </a:rPr>
              <a:t>.....</a:t>
            </a:r>
          </a:p>
          <a:p>
            <a:pPr algn="just"/>
            <a:r>
              <a:rPr lang="pt-BR" dirty="0">
                <a:latin typeface="Angsana New" panose="02020603050405020304" pitchFamily="18" charset="-34"/>
                <a:cs typeface="Angsana New" panose="02020603050405020304" pitchFamily="18" charset="-34"/>
              </a:rPr>
              <a:t>IV - o representante legal (</a:t>
            </a:r>
            <a:r>
              <a:rPr lang="pt-BR" b="1" dirty="0">
                <a:latin typeface="Angsana New" panose="02020603050405020304" pitchFamily="18" charset="-34"/>
                <a:cs typeface="Angsana New" panose="02020603050405020304" pitchFamily="18" charset="-34"/>
              </a:rPr>
              <a:t>tutor ou curador</a:t>
            </a:r>
            <a:r>
              <a:rPr lang="pt-BR" dirty="0">
                <a:latin typeface="Angsana New" panose="02020603050405020304" pitchFamily="18" charset="-34"/>
                <a:cs typeface="Angsana New" panose="02020603050405020304" pitchFamily="18" charset="-34"/>
              </a:rPr>
              <a:t>) poderá autorizar o desconto no respectivo benefício elegível de seu tutelado ou curatelado, na forma do caput, </a:t>
            </a:r>
            <a:r>
              <a:rPr lang="pt-BR" b="1" u="sng" dirty="0">
                <a:latin typeface="Angsana New" panose="02020603050405020304" pitchFamily="18" charset="-34"/>
                <a:cs typeface="Angsana New" panose="02020603050405020304" pitchFamily="18" charset="-34"/>
              </a:rPr>
              <a:t>mediante autorização judicial</a:t>
            </a:r>
            <a:r>
              <a:rPr lang="pt-BR" b="1" dirty="0" smtClean="0">
                <a:latin typeface="Angsana New" panose="02020603050405020304" pitchFamily="18" charset="-34"/>
                <a:cs typeface="Angsana New" panose="02020603050405020304" pitchFamily="18" charset="-34"/>
              </a:rPr>
              <a:t>;</a:t>
            </a:r>
          </a:p>
          <a:p>
            <a:pPr algn="just"/>
            <a:r>
              <a:rPr lang="pt-BR" b="1" dirty="0">
                <a:latin typeface="Angsana New" panose="02020603050405020304" pitchFamily="18" charset="-34"/>
                <a:cs typeface="Angsana New" panose="02020603050405020304" pitchFamily="18" charset="-34"/>
              </a:rPr>
              <a:t>VII - o representante convencional (procurador) não poderá autorizar os descontos previstos no caput.</a:t>
            </a:r>
            <a:endParaRPr lang="pt-BR" dirty="0">
              <a:latin typeface="Angsana New" panose="02020603050405020304" pitchFamily="18" charset="-34"/>
              <a:cs typeface="Angsana New" panose="02020603050405020304" pitchFamily="18" charset="-34"/>
            </a:endParaRPr>
          </a:p>
          <a:p>
            <a:pPr algn="just"/>
            <a:endParaRPr lang="pt-BR" dirty="0">
              <a:latin typeface="Angsana New" panose="02020603050405020304" pitchFamily="18" charset="-34"/>
              <a:cs typeface="Angsana New" panose="02020603050405020304" pitchFamily="18" charset="-34"/>
            </a:endParaRPr>
          </a:p>
          <a:p>
            <a:pPr algn="just"/>
            <a:endParaRPr lang="pt-BR" dirty="0">
              <a:latin typeface="Bell MT" panose="02020503060305020303" pitchFamily="18" charset="0"/>
            </a:endParaRPr>
          </a:p>
        </p:txBody>
      </p:sp>
    </p:spTree>
    <p:extLst>
      <p:ext uri="{BB962C8B-B14F-4D97-AF65-F5344CB8AC3E}">
        <p14:creationId xmlns:p14="http://schemas.microsoft.com/office/powerpoint/2010/main" val="3759182491"/>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style>
          <a:lnRef idx="2">
            <a:schemeClr val="accent4">
              <a:shade val="50000"/>
            </a:schemeClr>
          </a:lnRef>
          <a:fillRef idx="1">
            <a:schemeClr val="accent4"/>
          </a:fillRef>
          <a:effectRef idx="0">
            <a:schemeClr val="accent4"/>
          </a:effectRef>
          <a:fontRef idx="minor">
            <a:schemeClr val="lt1"/>
          </a:fontRef>
        </p:style>
        <p:txBody>
          <a:bodyPr/>
          <a:lstStyle/>
          <a:p>
            <a:pPr algn="ctr"/>
            <a:r>
              <a:rPr lang="pt-BR" dirty="0" smtClean="0"/>
              <a:t>AUTORIZAÇÃO DO EMPRESTIMO</a:t>
            </a:r>
            <a:endParaRPr lang="pt-BR" dirty="0"/>
          </a:p>
        </p:txBody>
      </p:sp>
      <p:sp>
        <p:nvSpPr>
          <p:cNvPr id="3" name="Espaço Reservado para Conteúdo 2"/>
          <p:cNvSpPr>
            <a:spLocks noGrp="1"/>
          </p:cNvSpPr>
          <p:nvPr>
            <p:ph idx="1"/>
          </p:nvPr>
        </p:nvSpPr>
        <p:spPr>
          <a:xfrm>
            <a:off x="855133" y="1758422"/>
            <a:ext cx="10515600" cy="4351338"/>
          </a:xfrm>
        </p:spPr>
        <p:txBody>
          <a:bodyPr>
            <a:noAutofit/>
          </a:bodyPr>
          <a:lstStyle/>
          <a:p>
            <a:pPr algn="just"/>
            <a:r>
              <a:rPr lang="pt-BR" sz="2400" dirty="0" smtClean="0">
                <a:latin typeface="Angsana New" panose="02020603050405020304" pitchFamily="18" charset="-34"/>
                <a:cs typeface="Angsana New" panose="02020603050405020304" pitchFamily="18" charset="-34"/>
              </a:rPr>
              <a:t>Art. 2 </a:t>
            </a:r>
            <a:r>
              <a:rPr lang="pt-BR" sz="2400" dirty="0">
                <a:latin typeface="Angsana New" panose="02020603050405020304" pitchFamily="18" charset="-34"/>
                <a:cs typeface="Angsana New" panose="02020603050405020304" pitchFamily="18" charset="-34"/>
              </a:rPr>
              <a:t>- </a:t>
            </a:r>
            <a:r>
              <a:rPr lang="pt-BR" sz="2400" b="1" dirty="0">
                <a:latin typeface="Angsana New" panose="02020603050405020304" pitchFamily="18" charset="-34"/>
                <a:cs typeface="Angsana New" panose="02020603050405020304" pitchFamily="18" charset="-34"/>
              </a:rPr>
              <a:t>autorização por meio eletrônico</a:t>
            </a:r>
            <a:r>
              <a:rPr lang="pt-BR" sz="2400" dirty="0">
                <a:latin typeface="Angsana New" panose="02020603050405020304" pitchFamily="18" charset="-34"/>
                <a:cs typeface="Angsana New" panose="02020603050405020304" pitchFamily="18" charset="-34"/>
              </a:rPr>
              <a:t>: rotina que permite confirmar a operação realizada nas instituições financeiras, garantindo a integridade da informação, titularidade, não repúdio, a partir de ferramentas eletrônicas;</a:t>
            </a:r>
          </a:p>
          <a:p>
            <a:pPr algn="just"/>
            <a:r>
              <a:rPr lang="pt-BR" sz="2400" dirty="0">
                <a:latin typeface="Angsana New" panose="02020603050405020304" pitchFamily="18" charset="-34"/>
                <a:cs typeface="Angsana New" panose="02020603050405020304" pitchFamily="18" charset="-34"/>
              </a:rPr>
              <a:t>.....</a:t>
            </a:r>
          </a:p>
          <a:p>
            <a:pPr algn="just"/>
            <a:r>
              <a:rPr lang="pt-BR" sz="2400" dirty="0">
                <a:latin typeface="Angsana New" panose="02020603050405020304" pitchFamily="18" charset="-34"/>
                <a:cs typeface="Angsana New" panose="02020603050405020304" pitchFamily="18" charset="-34"/>
              </a:rPr>
              <a:t>V - consignações obrigatórias: os descontos obrigatórios a serem feitos na forma do art. 12;</a:t>
            </a:r>
          </a:p>
          <a:p>
            <a:pPr algn="just"/>
            <a:r>
              <a:rPr lang="pt-BR" sz="2400" dirty="0">
                <a:latin typeface="Angsana New" panose="02020603050405020304" pitchFamily="18" charset="-34"/>
                <a:cs typeface="Angsana New" panose="02020603050405020304" pitchFamily="18" charset="-34"/>
              </a:rPr>
              <a:t>VI - consignações voluntárias: as consignações autorizadas pelos beneficiários na forma do art. 522 da Instrução Normativa nº 77/PRES/INSS, de 21 de janeiro de 2015; (NR)</a:t>
            </a:r>
          </a:p>
          <a:p>
            <a:pPr algn="just"/>
            <a:r>
              <a:rPr lang="pt-BR" sz="2400" dirty="0">
                <a:latin typeface="Angsana New" panose="02020603050405020304" pitchFamily="18" charset="-34"/>
                <a:cs typeface="Angsana New" panose="02020603050405020304" pitchFamily="18" charset="-34"/>
              </a:rPr>
              <a:t>.....</a:t>
            </a:r>
          </a:p>
          <a:p>
            <a:pPr algn="just"/>
            <a:r>
              <a:rPr lang="pt-BR" sz="2400" dirty="0">
                <a:latin typeface="Angsana New" panose="02020603050405020304" pitchFamily="18" charset="-34"/>
                <a:cs typeface="Angsana New" panose="02020603050405020304" pitchFamily="18" charset="-34"/>
              </a:rPr>
              <a:t>XV - </a:t>
            </a:r>
            <a:r>
              <a:rPr lang="pt-BR" sz="2400" b="1" dirty="0" err="1">
                <a:latin typeface="Angsana New" panose="02020603050405020304" pitchFamily="18" charset="-34"/>
                <a:cs typeface="Angsana New" panose="02020603050405020304" pitchFamily="18" charset="-34"/>
              </a:rPr>
              <a:t>pré</a:t>
            </a:r>
            <a:r>
              <a:rPr lang="pt-BR" sz="2400" b="1" dirty="0">
                <a:latin typeface="Angsana New" panose="02020603050405020304" pitchFamily="18" charset="-34"/>
                <a:cs typeface="Angsana New" panose="02020603050405020304" pitchFamily="18" charset="-34"/>
              </a:rPr>
              <a:t>-autorização</a:t>
            </a:r>
            <a:r>
              <a:rPr lang="pt-BR" sz="2400" dirty="0">
                <a:latin typeface="Angsana New" panose="02020603050405020304" pitchFamily="18" charset="-34"/>
                <a:cs typeface="Angsana New" panose="02020603050405020304" pitchFamily="18" charset="-34"/>
              </a:rPr>
              <a:t>: autorização do beneficiário ou seu representante legal, para disponibilização dos dados necessários à formalização da operação perante a instituição financeira</a:t>
            </a:r>
            <a:r>
              <a:rPr lang="pt-BR" dirty="0" smtClean="0">
                <a:latin typeface="Angsana New" panose="02020603050405020304" pitchFamily="18" charset="-34"/>
                <a:cs typeface="Angsana New" panose="02020603050405020304" pitchFamily="18" charset="-34"/>
              </a:rPr>
              <a:t>."</a:t>
            </a:r>
            <a:endParaRPr lang="pt-BR" dirty="0">
              <a:latin typeface="Angsana New" panose="02020603050405020304" pitchFamily="18" charset="-34"/>
              <a:cs typeface="Angsana New" panose="02020603050405020304" pitchFamily="18" charset="-34"/>
            </a:endParaRPr>
          </a:p>
        </p:txBody>
      </p:sp>
    </p:spTree>
    <p:extLst>
      <p:ext uri="{BB962C8B-B14F-4D97-AF65-F5344CB8AC3E}">
        <p14:creationId xmlns:p14="http://schemas.microsoft.com/office/powerpoint/2010/main" val="357767648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838200" y="601662"/>
            <a:ext cx="10515600" cy="1325563"/>
          </a:xfrm>
        </p:spPr>
        <p:style>
          <a:lnRef idx="2">
            <a:schemeClr val="accent4">
              <a:shade val="50000"/>
            </a:schemeClr>
          </a:lnRef>
          <a:fillRef idx="1">
            <a:schemeClr val="accent4"/>
          </a:fillRef>
          <a:effectRef idx="0">
            <a:schemeClr val="accent4"/>
          </a:effectRef>
          <a:fontRef idx="minor">
            <a:schemeClr val="lt1"/>
          </a:fontRef>
        </p:style>
        <p:txBody>
          <a:bodyPr>
            <a:normAutofit fontScale="90000"/>
          </a:bodyPr>
          <a:lstStyle/>
          <a:p>
            <a:pPr lvl="0" algn="ctr">
              <a:spcBef>
                <a:spcPts val="0"/>
              </a:spcBef>
            </a:pPr>
            <a:r>
              <a:rPr lang="pt-BR" sz="4900" dirty="0" smtClean="0"/>
              <a:t/>
            </a:r>
            <a:br>
              <a:rPr lang="pt-BR" sz="4900" dirty="0" smtClean="0"/>
            </a:br>
            <a:r>
              <a:rPr lang="pt-BR" sz="4900" dirty="0" smtClean="0"/>
              <a:t>LIBERAÇÃO DO VALOR CONSIGNADO</a:t>
            </a:r>
            <a:r>
              <a:rPr lang="pt-BR" sz="3100" b="1" dirty="0" smtClean="0"/>
              <a:t/>
            </a:r>
            <a:br>
              <a:rPr lang="pt-BR" sz="3100" b="1" dirty="0" smtClean="0"/>
            </a:br>
            <a:r>
              <a:rPr lang="pt-BR" sz="2200" dirty="0" smtClean="0"/>
              <a:t/>
            </a:r>
            <a:br>
              <a:rPr lang="pt-BR" sz="2200" dirty="0" smtClean="0"/>
            </a:br>
            <a:r>
              <a:rPr lang="pt-BR" sz="2000" dirty="0" smtClean="0"/>
              <a:t>. </a:t>
            </a:r>
            <a:br>
              <a:rPr lang="pt-BR" sz="2000" dirty="0" smtClean="0"/>
            </a:br>
            <a:r>
              <a:rPr lang="pt-BR" sz="2000" dirty="0"/>
              <a:t/>
            </a:r>
            <a:br>
              <a:rPr lang="pt-BR" sz="2000" dirty="0"/>
            </a:br>
            <a:endParaRPr lang="pt-BR" sz="2000" dirty="0"/>
          </a:p>
        </p:txBody>
      </p:sp>
      <p:sp>
        <p:nvSpPr>
          <p:cNvPr id="3" name="Espaço Reservado para Conteúdo 2"/>
          <p:cNvSpPr>
            <a:spLocks noGrp="1"/>
          </p:cNvSpPr>
          <p:nvPr>
            <p:ph idx="1"/>
          </p:nvPr>
        </p:nvSpPr>
        <p:spPr/>
        <p:txBody>
          <a:bodyPr>
            <a:normAutofit/>
          </a:bodyPr>
          <a:lstStyle/>
          <a:p>
            <a:pPr algn="just"/>
            <a:endParaRPr lang="pt-BR" dirty="0" smtClean="0"/>
          </a:p>
          <a:p>
            <a:r>
              <a:rPr lang="pt-BR" sz="3600" b="1" dirty="0">
                <a:latin typeface="Angsana New" panose="02020603050405020304" pitchFamily="18" charset="-34"/>
                <a:cs typeface="Angsana New" panose="02020603050405020304" pitchFamily="18" charset="-34"/>
              </a:rPr>
              <a:t>PRAZO PARA LIBERAÇÃO DO </a:t>
            </a:r>
            <a:r>
              <a:rPr lang="pt-BR" sz="3600" b="1" dirty="0" smtClean="0">
                <a:latin typeface="Angsana New" panose="02020603050405020304" pitchFamily="18" charset="-34"/>
                <a:cs typeface="Angsana New" panose="02020603050405020304" pitchFamily="18" charset="-34"/>
              </a:rPr>
              <a:t>VALOR</a:t>
            </a:r>
          </a:p>
          <a:p>
            <a:endParaRPr lang="pt-BR" sz="3600" dirty="0">
              <a:latin typeface="Angsana New" panose="02020603050405020304" pitchFamily="18" charset="-34"/>
              <a:cs typeface="Angsana New" panose="02020603050405020304" pitchFamily="18" charset="-34"/>
            </a:endParaRPr>
          </a:p>
          <a:p>
            <a:pPr algn="just"/>
            <a:r>
              <a:rPr lang="pt-BR" sz="3600" dirty="0">
                <a:latin typeface="Angsana New" panose="02020603050405020304" pitchFamily="18" charset="-34"/>
                <a:cs typeface="Angsana New" panose="02020603050405020304" pitchFamily="18" charset="-34"/>
              </a:rPr>
              <a:t>" Art. 23 . Confirmado o efetivo registro da consignação pela </a:t>
            </a:r>
            <a:r>
              <a:rPr lang="pt-BR" sz="3600" dirty="0" err="1">
                <a:latin typeface="Angsana New" panose="02020603050405020304" pitchFamily="18" charset="-34"/>
                <a:cs typeface="Angsana New" panose="02020603050405020304" pitchFamily="18" charset="-34"/>
              </a:rPr>
              <a:t>Dataprev</a:t>
            </a:r>
            <a:r>
              <a:rPr lang="pt-BR" sz="3600" dirty="0">
                <a:latin typeface="Angsana New" panose="02020603050405020304" pitchFamily="18" charset="-34"/>
                <a:cs typeface="Angsana New" panose="02020603050405020304" pitchFamily="18" charset="-34"/>
              </a:rPr>
              <a:t>, a instituição financeira obriga-se a liberar o valor contratado ao beneficiário </a:t>
            </a:r>
            <a:r>
              <a:rPr lang="pt-BR" sz="3600" b="1" dirty="0">
                <a:latin typeface="Angsana New" panose="02020603050405020304" pitchFamily="18" charset="-34"/>
                <a:cs typeface="Angsana New" panose="02020603050405020304" pitchFamily="18" charset="-34"/>
              </a:rPr>
              <a:t>no prazo máximo de dois dias úteis, contados da confirmação</a:t>
            </a:r>
            <a:r>
              <a:rPr lang="pt-BR" sz="3600" dirty="0">
                <a:latin typeface="Angsana New" panose="02020603050405020304" pitchFamily="18" charset="-34"/>
                <a:cs typeface="Angsana New" panose="02020603050405020304" pitchFamily="18" charset="-34"/>
              </a:rPr>
              <a:t>:</a:t>
            </a:r>
          </a:p>
          <a:p>
            <a:endParaRPr lang="pt-BR" sz="3600" dirty="0"/>
          </a:p>
          <a:p>
            <a:pPr algn="just"/>
            <a:endParaRPr lang="pt-BR" dirty="0">
              <a:latin typeface="Bell MT" panose="02020503060305020303" pitchFamily="18" charset="0"/>
            </a:endParaRPr>
          </a:p>
        </p:txBody>
      </p:sp>
    </p:spTree>
    <p:extLst>
      <p:ext uri="{BB962C8B-B14F-4D97-AF65-F5344CB8AC3E}">
        <p14:creationId xmlns:p14="http://schemas.microsoft.com/office/powerpoint/2010/main" val="1159481328"/>
      </p:ext>
    </p:extLst>
  </p:cSld>
  <p:clrMapOvr>
    <a:masterClrMapping/>
  </p:clrMapOvr>
  <mc:AlternateContent xmlns:mc="http://schemas.openxmlformats.org/markup-compatibility/2006" xmlns:p14="http://schemas.microsoft.com/office/powerpoint/2010/main">
    <mc:Choice Requires="p14">
      <p:transition spd="slow" p14:dur="1500">
        <p:split orient="vert"/>
      </p:transition>
    </mc:Choice>
    <mc:Fallback xmlns="">
      <p:transition spd="slow">
        <p:split orient="vert"/>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ln/>
        </p:spPr>
        <p:style>
          <a:lnRef idx="2">
            <a:schemeClr val="accent4">
              <a:shade val="50000"/>
            </a:schemeClr>
          </a:lnRef>
          <a:fillRef idx="1">
            <a:schemeClr val="accent4"/>
          </a:fillRef>
          <a:effectRef idx="0">
            <a:schemeClr val="accent4"/>
          </a:effectRef>
          <a:fontRef idx="minor">
            <a:schemeClr val="lt1"/>
          </a:fontRef>
        </p:style>
        <p:txBody>
          <a:bodyPr/>
          <a:lstStyle/>
          <a:p>
            <a:pPr algn="ctr"/>
            <a:r>
              <a:rPr lang="pt-BR" b="1" dirty="0" smtClean="0"/>
              <a:t>REPACTUAÇÕES</a:t>
            </a:r>
            <a:endParaRPr lang="pt-BR" b="1" dirty="0"/>
          </a:p>
        </p:txBody>
      </p:sp>
      <p:sp>
        <p:nvSpPr>
          <p:cNvPr id="3" name="Espaço Reservado para Conteúdo 2"/>
          <p:cNvSpPr>
            <a:spLocks noGrp="1"/>
          </p:cNvSpPr>
          <p:nvPr>
            <p:ph idx="1"/>
          </p:nvPr>
        </p:nvSpPr>
        <p:spPr/>
        <p:txBody>
          <a:bodyPr>
            <a:normAutofit/>
          </a:bodyPr>
          <a:lstStyle/>
          <a:p>
            <a:r>
              <a:rPr lang="pt-BR" b="1" dirty="0" smtClean="0">
                <a:latin typeface="Angsana New" panose="02020603050405020304" pitchFamily="18" charset="-34"/>
                <a:cs typeface="Angsana New" panose="02020603050405020304" pitchFamily="18" charset="-34"/>
              </a:rPr>
              <a:t>REPACTUAÇÕES</a:t>
            </a:r>
          </a:p>
          <a:p>
            <a:endParaRPr lang="pt-BR" dirty="0">
              <a:latin typeface="Angsana New" panose="02020603050405020304" pitchFamily="18" charset="-34"/>
              <a:cs typeface="Angsana New" panose="02020603050405020304" pitchFamily="18" charset="-34"/>
            </a:endParaRPr>
          </a:p>
          <a:p>
            <a:pPr algn="just"/>
            <a:r>
              <a:rPr lang="pt-BR" dirty="0">
                <a:latin typeface="Angsana New" panose="02020603050405020304" pitchFamily="18" charset="-34"/>
                <a:cs typeface="Angsana New" panose="02020603050405020304" pitchFamily="18" charset="-34"/>
              </a:rPr>
              <a:t>§ 3º A eventual modificação no valor do benefício ou das margens de consignações de que trata o § 1º do art. 3º, ou, ainda, dos descontos previstos nos incisos do caput, poderá ensejar a reprogramação da retenção ou da consignação, desde que repactuada entre a instituição financeira e o beneficiário, por sua manifestação expressa, sem acréscimo de custos operacionais." (NR)</a:t>
            </a:r>
          </a:p>
          <a:p>
            <a:endParaRPr lang="pt-BR" sz="2000" dirty="0"/>
          </a:p>
        </p:txBody>
      </p:sp>
    </p:spTree>
    <p:extLst>
      <p:ext uri="{BB962C8B-B14F-4D97-AF65-F5344CB8AC3E}">
        <p14:creationId xmlns:p14="http://schemas.microsoft.com/office/powerpoint/2010/main" val="318019390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Tema do Office">
      <a:dk1>
        <a:sysClr val="windowText" lastClr="000000"/>
      </a:dk1>
      <a:lt1>
        <a:sysClr val="window" lastClr="FFFFFF"/>
      </a:lt1>
      <a:dk2>
        <a:srgbClr val="44546A"/>
      </a:dk2>
      <a:lt2>
        <a:srgbClr val="E7E6E6"/>
      </a:lt2>
      <a:accent1>
        <a:srgbClr val="1D9A78"/>
      </a:accent1>
      <a:accent2>
        <a:srgbClr val="8BC145"/>
      </a:accent2>
      <a:accent3>
        <a:srgbClr val="36AFCE"/>
      </a:accent3>
      <a:accent4>
        <a:srgbClr val="1D6FA9"/>
      </a:accent4>
      <a:accent5>
        <a:srgbClr val="B74919"/>
      </a:accent5>
      <a:accent6>
        <a:srgbClr val="F19D19"/>
      </a:accent6>
      <a:hlink>
        <a:srgbClr val="0563C1"/>
      </a:hlink>
      <a:folHlink>
        <a:srgbClr val="954F72"/>
      </a:folHlink>
    </a:clrScheme>
    <a:fontScheme name="Tema do 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Tema do 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AE6F2518-B084-4896-AF52-66CC2144AA26}"/>
    </a:ext>
  </a:extLst>
</a:theme>
</file>

<file path=docProps/app.xml><?xml version="1.0" encoding="utf-8"?>
<Properties xmlns="http://schemas.openxmlformats.org/officeDocument/2006/extended-properties" xmlns:vt="http://schemas.openxmlformats.org/officeDocument/2006/docPropsVTypes">
  <Template>Office Theme</Template>
  <TotalTime>237</TotalTime>
  <Words>1073</Words>
  <Application>Microsoft Office PowerPoint</Application>
  <PresentationFormat>Widescreen</PresentationFormat>
  <Paragraphs>67</Paragraphs>
  <Slides>14</Slides>
  <Notes>0</Notes>
  <HiddenSlides>0</HiddenSlides>
  <MMClips>0</MMClips>
  <ScaleCrop>false</ScaleCrop>
  <HeadingPairs>
    <vt:vector size="6" baseType="variant">
      <vt:variant>
        <vt:lpstr>Fontes usadas</vt:lpstr>
      </vt:variant>
      <vt:variant>
        <vt:i4>5</vt:i4>
      </vt:variant>
      <vt:variant>
        <vt:lpstr>Tema</vt:lpstr>
      </vt:variant>
      <vt:variant>
        <vt:i4>1</vt:i4>
      </vt:variant>
      <vt:variant>
        <vt:lpstr>Títulos de slides</vt:lpstr>
      </vt:variant>
      <vt:variant>
        <vt:i4>14</vt:i4>
      </vt:variant>
    </vt:vector>
  </HeadingPairs>
  <TitlesOfParts>
    <vt:vector size="20" baseType="lpstr">
      <vt:lpstr>Angsana New</vt:lpstr>
      <vt:lpstr>Arial</vt:lpstr>
      <vt:lpstr>Bell MT</vt:lpstr>
      <vt:lpstr>Calibri</vt:lpstr>
      <vt:lpstr>Calibri Light</vt:lpstr>
      <vt:lpstr>Office Theme</vt:lpstr>
      <vt:lpstr>LEI 8213/91</vt:lpstr>
      <vt:lpstr>PREVISÃO LEGAL – Lei 10.820, de 17 de dezembro de 2003</vt:lpstr>
      <vt:lpstr>INOVAÇÃO NORMATIVA – IN 100/2018 - BLOQUEIO DE BENEFÍCIOS</vt:lpstr>
      <vt:lpstr>INOVAÇÃO NORMATIVA – PROBIÇÃO DE MARKETING</vt:lpstr>
      <vt:lpstr>DESCUMPRIMENTO</vt:lpstr>
      <vt:lpstr>  INOVAÇÃO NORMATIVA – AUTORIZAÇÃO DO TUTOR/CURADOR REALIZAR EMPRÉSTIMO CONSIGNADO  .   </vt:lpstr>
      <vt:lpstr>AUTORIZAÇÃO DO EMPRESTIMO</vt:lpstr>
      <vt:lpstr> LIBERAÇÃO DO VALOR CONSIGNADO  .   </vt:lpstr>
      <vt:lpstr>REPACTUAÇÕES</vt:lpstr>
      <vt:lpstr>ACP SÃO LUIZ DO MARANHÃO - </vt:lpstr>
      <vt:lpstr>SUSPENSÃO DO EMPRÉSTIMO CONSIGNADO</vt:lpstr>
      <vt:lpstr>PROCEDIMENTOS DE RECLAMAÇÃO</vt:lpstr>
      <vt:lpstr>APURAÇÃO DE IRREGULARIDADES</vt:lpstr>
      <vt:lpstr>CUSTOS OPERACIONAIS</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PRETENSÃO FEBRABAN</dc:title>
  <dc:creator>Valdir-pc</dc:creator>
  <cp:lastModifiedBy>Zila de Jesus de Oliveira - MPS</cp:lastModifiedBy>
  <cp:revision>20</cp:revision>
  <dcterms:created xsi:type="dcterms:W3CDTF">2019-03-21T01:49:14Z</dcterms:created>
  <dcterms:modified xsi:type="dcterms:W3CDTF">2019-03-28T20:31:23Z</dcterms:modified>
</cp:coreProperties>
</file>

<file path=docProps/thumbnail.jpeg>
</file>